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4080" r:id="rId2"/>
    <p:sldMasterId id="2147484158" r:id="rId3"/>
    <p:sldMasterId id="2147484230" r:id="rId4"/>
    <p:sldMasterId id="2147484356" r:id="rId5"/>
    <p:sldMasterId id="2147484464" r:id="rId6"/>
  </p:sldMasterIdLst>
  <p:notesMasterIdLst>
    <p:notesMasterId r:id="rId25"/>
  </p:notesMasterIdLst>
  <p:handoutMasterIdLst>
    <p:handoutMasterId r:id="rId26"/>
  </p:handoutMasterIdLst>
  <p:sldIdLst>
    <p:sldId id="256" r:id="rId7"/>
    <p:sldId id="258" r:id="rId8"/>
    <p:sldId id="259" r:id="rId9"/>
    <p:sldId id="262" r:id="rId10"/>
    <p:sldId id="263" r:id="rId11"/>
    <p:sldId id="276" r:id="rId12"/>
    <p:sldId id="264" r:id="rId13"/>
    <p:sldId id="274" r:id="rId14"/>
    <p:sldId id="265" r:id="rId15"/>
    <p:sldId id="275" r:id="rId16"/>
    <p:sldId id="266" r:id="rId17"/>
    <p:sldId id="267" r:id="rId18"/>
    <p:sldId id="268" r:id="rId19"/>
    <p:sldId id="269" r:id="rId20"/>
    <p:sldId id="270" r:id="rId21"/>
    <p:sldId id="272" r:id="rId22"/>
    <p:sldId id="273" r:id="rId23"/>
    <p:sldId id="27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3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7DC216-4D35-4AF6-AD81-3178BD12F282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574FD175-E6E8-42F8-BCAB-A858ADBA4858}">
      <dgm:prSet phldrT="[Текст]"/>
      <dgm:spPr/>
      <dgm:t>
        <a:bodyPr/>
        <a:lstStyle/>
        <a:p>
          <a:r>
            <a:rPr lang="ru-RU" b="1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Объект</a:t>
          </a:r>
        </a:p>
        <a:p>
          <a:r>
            <a:rPr lang="ru-RU" b="1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ООО «</a:t>
          </a:r>
          <a:r>
            <a:rPr lang="ru-RU" b="1" cap="none" spc="0" dirty="0" err="1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Клининг</a:t>
          </a:r>
          <a:r>
            <a:rPr lang="ru-RU" b="1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 Гарант»</a:t>
          </a:r>
          <a:endParaRPr lang="ru-RU" b="1" cap="none" spc="0" dirty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D895A3AE-62AA-429A-8223-1BB8CA4E2EB8}" type="parTrans" cxnId="{210CE914-EC47-48E1-9F9A-BC5ECB6E76BE}">
      <dgm:prSet/>
      <dgm:spPr/>
      <dgm:t>
        <a:bodyPr/>
        <a:lstStyle/>
        <a:p>
          <a:endParaRPr lang="ru-RU" b="1" cap="none" spc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C397C836-530E-4051-8A3B-DD03D21E84E1}" type="sibTrans" cxnId="{210CE914-EC47-48E1-9F9A-BC5ECB6E76BE}">
      <dgm:prSet/>
      <dgm:spPr/>
      <dgm:t>
        <a:bodyPr/>
        <a:lstStyle/>
        <a:p>
          <a:endParaRPr lang="ru-RU" b="1" cap="none" spc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B9A801C7-A257-429C-9B91-7F933FF209C9}">
      <dgm:prSet phldrT="[Текст]"/>
      <dgm:spPr/>
      <dgm:t>
        <a:bodyPr/>
        <a:lstStyle/>
        <a:p>
          <a:r>
            <a:rPr lang="ru-RU" b="1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Предмет</a:t>
          </a:r>
        </a:p>
        <a:p>
          <a:r>
            <a:rPr lang="ru-RU" b="1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Стратегия маркетинга развития компании</a:t>
          </a:r>
        </a:p>
        <a:p>
          <a:endParaRPr lang="ru-RU" b="1" cap="none" spc="0" dirty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16C4D48F-1D39-486F-8E7F-B273AF93F674}" type="parTrans" cxnId="{B08ADC6D-3710-41AE-A46D-038D95CC3626}">
      <dgm:prSet/>
      <dgm:spPr/>
      <dgm:t>
        <a:bodyPr/>
        <a:lstStyle/>
        <a:p>
          <a:endParaRPr lang="ru-RU" b="1" cap="none" spc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EC432767-0468-4595-8C74-7297986AC10D}" type="sibTrans" cxnId="{B08ADC6D-3710-41AE-A46D-038D95CC3626}">
      <dgm:prSet/>
      <dgm:spPr/>
      <dgm:t>
        <a:bodyPr/>
        <a:lstStyle/>
        <a:p>
          <a:endParaRPr lang="ru-RU" b="1" cap="none" spc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87A134C0-CA6D-4DA4-A7A9-32D47575E2FF}">
      <dgm:prSet phldrT="[Текст]"/>
      <dgm:spPr/>
      <dgm:t>
        <a:bodyPr/>
        <a:lstStyle/>
        <a:p>
          <a:r>
            <a:rPr lang="ru-RU" b="1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Цель</a:t>
          </a:r>
        </a:p>
        <a:p>
          <a:r>
            <a:rPr lang="ru-RU" b="1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Совершенствование стратегии маркетинга компании</a:t>
          </a:r>
          <a:endParaRPr lang="ru-RU" b="1" cap="none" spc="0" dirty="0">
            <a:ln w="10160">
              <a:solidFill>
                <a:schemeClr val="accent5"/>
              </a:solidFill>
              <a:prstDash val="solid"/>
            </a:ln>
            <a:solidFill>
              <a:schemeClr val="accent2">
                <a:lumMod val="50000"/>
              </a:schemeClr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3FABE586-7C75-434B-81FD-36589C8C09F6}" type="parTrans" cxnId="{B20AE552-7555-491E-8BC7-60ED66D8DF55}">
      <dgm:prSet/>
      <dgm:spPr/>
      <dgm:t>
        <a:bodyPr/>
        <a:lstStyle/>
        <a:p>
          <a:endParaRPr lang="ru-RU" b="1" cap="none" spc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6308B05D-3D47-41FA-9582-1F287605C318}" type="sibTrans" cxnId="{B20AE552-7555-491E-8BC7-60ED66D8DF55}">
      <dgm:prSet/>
      <dgm:spPr/>
      <dgm:t>
        <a:bodyPr/>
        <a:lstStyle/>
        <a:p>
          <a:endParaRPr lang="ru-RU" b="1" cap="none" spc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35A8EBDA-04BD-45DD-B3F4-C4C44EBBF78A}" type="pres">
      <dgm:prSet presAssocID="{C97DC216-4D35-4AF6-AD81-3178BD12F28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47589C-AC7C-491D-837C-0A78D71EA865}" type="pres">
      <dgm:prSet presAssocID="{574FD175-E6E8-42F8-BCAB-A858ADBA485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5EBA1C-DA54-4CBF-AF62-37F8859DE095}" type="pres">
      <dgm:prSet presAssocID="{C397C836-530E-4051-8A3B-DD03D21E84E1}" presName="sibTrans" presStyleCnt="0"/>
      <dgm:spPr/>
    </dgm:pt>
    <dgm:pt modelId="{7549FAC0-7EE4-4065-83AA-A48ACB01B38A}" type="pres">
      <dgm:prSet presAssocID="{B9A801C7-A257-429C-9B91-7F933FF209C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6CE3C5-5555-45FF-AF41-324755EBCE5B}" type="pres">
      <dgm:prSet presAssocID="{EC432767-0468-4595-8C74-7297986AC10D}" presName="sibTrans" presStyleCnt="0"/>
      <dgm:spPr/>
    </dgm:pt>
    <dgm:pt modelId="{78AA0E0D-8AED-4649-9DE5-390965F11CC0}" type="pres">
      <dgm:prSet presAssocID="{87A134C0-CA6D-4DA4-A7A9-32D47575E2F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0CE914-EC47-48E1-9F9A-BC5ECB6E76BE}" srcId="{C97DC216-4D35-4AF6-AD81-3178BD12F282}" destId="{574FD175-E6E8-42F8-BCAB-A858ADBA4858}" srcOrd="0" destOrd="0" parTransId="{D895A3AE-62AA-429A-8223-1BB8CA4E2EB8}" sibTransId="{C397C836-530E-4051-8A3B-DD03D21E84E1}"/>
    <dgm:cxn modelId="{D7653C5E-85BC-4DAC-9E83-5CBF59B113C0}" type="presOf" srcId="{87A134C0-CA6D-4DA4-A7A9-32D47575E2FF}" destId="{78AA0E0D-8AED-4649-9DE5-390965F11CC0}" srcOrd="0" destOrd="0" presId="urn:microsoft.com/office/officeart/2005/8/layout/default"/>
    <dgm:cxn modelId="{432704C8-444B-4379-A9EB-5A5E6D9AFD7E}" type="presOf" srcId="{C97DC216-4D35-4AF6-AD81-3178BD12F282}" destId="{35A8EBDA-04BD-45DD-B3F4-C4C44EBBF78A}" srcOrd="0" destOrd="0" presId="urn:microsoft.com/office/officeart/2005/8/layout/default"/>
    <dgm:cxn modelId="{AB01A6B7-5590-4BF9-BB9C-262C29DDB8B2}" type="presOf" srcId="{574FD175-E6E8-42F8-BCAB-A858ADBA4858}" destId="{3B47589C-AC7C-491D-837C-0A78D71EA865}" srcOrd="0" destOrd="0" presId="urn:microsoft.com/office/officeart/2005/8/layout/default"/>
    <dgm:cxn modelId="{B08ADC6D-3710-41AE-A46D-038D95CC3626}" srcId="{C97DC216-4D35-4AF6-AD81-3178BD12F282}" destId="{B9A801C7-A257-429C-9B91-7F933FF209C9}" srcOrd="1" destOrd="0" parTransId="{16C4D48F-1D39-486F-8E7F-B273AF93F674}" sibTransId="{EC432767-0468-4595-8C74-7297986AC10D}"/>
    <dgm:cxn modelId="{B20AE552-7555-491E-8BC7-60ED66D8DF55}" srcId="{C97DC216-4D35-4AF6-AD81-3178BD12F282}" destId="{87A134C0-CA6D-4DA4-A7A9-32D47575E2FF}" srcOrd="2" destOrd="0" parTransId="{3FABE586-7C75-434B-81FD-36589C8C09F6}" sibTransId="{6308B05D-3D47-41FA-9582-1F287605C318}"/>
    <dgm:cxn modelId="{9CA20A35-3576-4336-A885-BD7582316DB1}" type="presOf" srcId="{B9A801C7-A257-429C-9B91-7F933FF209C9}" destId="{7549FAC0-7EE4-4065-83AA-A48ACB01B38A}" srcOrd="0" destOrd="0" presId="urn:microsoft.com/office/officeart/2005/8/layout/default"/>
    <dgm:cxn modelId="{0D1618C9-F4BD-4299-BC6F-D7E281073CE1}" type="presParOf" srcId="{35A8EBDA-04BD-45DD-B3F4-C4C44EBBF78A}" destId="{3B47589C-AC7C-491D-837C-0A78D71EA865}" srcOrd="0" destOrd="0" presId="urn:microsoft.com/office/officeart/2005/8/layout/default"/>
    <dgm:cxn modelId="{07E3459B-5454-4869-AC58-4F565229FFE9}" type="presParOf" srcId="{35A8EBDA-04BD-45DD-B3F4-C4C44EBBF78A}" destId="{E75EBA1C-DA54-4CBF-AF62-37F8859DE095}" srcOrd="1" destOrd="0" presId="urn:microsoft.com/office/officeart/2005/8/layout/default"/>
    <dgm:cxn modelId="{456DA99E-6322-4781-80A2-1158AF97BA8D}" type="presParOf" srcId="{35A8EBDA-04BD-45DD-B3F4-C4C44EBBF78A}" destId="{7549FAC0-7EE4-4065-83AA-A48ACB01B38A}" srcOrd="2" destOrd="0" presId="urn:microsoft.com/office/officeart/2005/8/layout/default"/>
    <dgm:cxn modelId="{C3B6EB06-10F1-4940-96DE-D0E713D24B20}" type="presParOf" srcId="{35A8EBDA-04BD-45DD-B3F4-C4C44EBBF78A}" destId="{CB6CE3C5-5555-45FF-AF41-324755EBCE5B}" srcOrd="3" destOrd="0" presId="urn:microsoft.com/office/officeart/2005/8/layout/default"/>
    <dgm:cxn modelId="{8F315508-445A-4183-BA88-51C07887C170}" type="presParOf" srcId="{35A8EBDA-04BD-45DD-B3F4-C4C44EBBF78A}" destId="{78AA0E0D-8AED-4649-9DE5-390965F11CC0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FC0B2C-3581-455A-B90F-7E99B8B8B3CA}" type="doc">
      <dgm:prSet loTypeId="urn:microsoft.com/office/officeart/2005/8/layout/vList6" loCatId="process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B5A7FD8F-0722-4FB4-8ED3-88257D0C5894}">
      <dgm:prSet phldrT="[Текст]" custT="1"/>
      <dgm:spPr/>
      <dgm:t>
        <a:bodyPr/>
        <a:lstStyle/>
        <a:p>
          <a:r>
            <a:rPr lang="ru-RU" sz="36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Позиции</a:t>
          </a:r>
          <a:endParaRPr lang="ru-RU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85D1CC-1339-4759-8BC0-C9AFD9507F47}" type="parTrans" cxnId="{EE94222E-1A35-4D7A-8F15-878F73E955E3}">
      <dgm:prSet/>
      <dgm:spPr/>
      <dgm:t>
        <a:bodyPr/>
        <a:lstStyle/>
        <a:p>
          <a:endParaRPr lang="ru-RU"/>
        </a:p>
      </dgm:t>
    </dgm:pt>
    <dgm:pt modelId="{18AA382C-6D06-4536-80D7-DE2BE4EE4697}" type="sibTrans" cxnId="{EE94222E-1A35-4D7A-8F15-878F73E955E3}">
      <dgm:prSet/>
      <dgm:spPr/>
      <dgm:t>
        <a:bodyPr/>
        <a:lstStyle/>
        <a:p>
          <a:endParaRPr lang="ru-RU"/>
        </a:p>
      </dgm:t>
    </dgm:pt>
    <dgm:pt modelId="{21189E4B-18FB-46A5-A302-46458692B7D6}">
      <dgm:prSet phldrT="[Текст]" custT="1"/>
      <dgm:spPr/>
      <dgm:t>
        <a:bodyPr/>
        <a:lstStyle/>
        <a:p>
          <a:r>
            <a:rPr lang="ru-RU" sz="1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индивидуальный подход к клиентам;</a:t>
          </a:r>
          <a:endParaRPr lang="ru-RU" sz="1800" dirty="0"/>
        </a:p>
      </dgm:t>
    </dgm:pt>
    <dgm:pt modelId="{EC23C590-BFB1-416C-A1C0-65B2DB11747F}" type="parTrans" cxnId="{A93069FC-B279-497F-8283-3C68F3C58B1B}">
      <dgm:prSet/>
      <dgm:spPr/>
      <dgm:t>
        <a:bodyPr/>
        <a:lstStyle/>
        <a:p>
          <a:endParaRPr lang="ru-RU"/>
        </a:p>
      </dgm:t>
    </dgm:pt>
    <dgm:pt modelId="{6A913E11-3DC4-4C65-A62C-302563626F3E}" type="sibTrans" cxnId="{A93069FC-B279-497F-8283-3C68F3C58B1B}">
      <dgm:prSet/>
      <dgm:spPr/>
      <dgm:t>
        <a:bodyPr/>
        <a:lstStyle/>
        <a:p>
          <a:endParaRPr lang="ru-RU"/>
        </a:p>
      </dgm:t>
    </dgm:pt>
    <dgm:pt modelId="{845746CE-0E4C-4389-9DF2-E02D913256C1}">
      <dgm:prSet phldrT="[Текст]" custT="1"/>
      <dgm:spPr/>
      <dgm:t>
        <a:bodyPr/>
        <a:lstStyle/>
        <a:p>
          <a:r>
            <a:rPr lang="ru-RU" sz="36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Факторы</a:t>
          </a:r>
          <a:endParaRPr lang="ru-RU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60D691-8559-4A00-8601-F4313A758131}" type="parTrans" cxnId="{DBD792B6-7258-48FC-B2FB-8E32FF200831}">
      <dgm:prSet/>
      <dgm:spPr/>
      <dgm:t>
        <a:bodyPr/>
        <a:lstStyle/>
        <a:p>
          <a:endParaRPr lang="ru-RU"/>
        </a:p>
      </dgm:t>
    </dgm:pt>
    <dgm:pt modelId="{9BC5F389-27C0-4756-A0F9-19213C3CB20D}" type="sibTrans" cxnId="{DBD792B6-7258-48FC-B2FB-8E32FF200831}">
      <dgm:prSet/>
      <dgm:spPr/>
      <dgm:t>
        <a:bodyPr/>
        <a:lstStyle/>
        <a:p>
          <a:endParaRPr lang="ru-RU"/>
        </a:p>
      </dgm:t>
    </dgm:pt>
    <dgm:pt modelId="{BB6906BD-666F-49A2-8180-2222B6188567}">
      <dgm:prSet phldrT="[Текст]"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название отражает сферу деятельности,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A5501D-1F02-43F2-B514-0DAB0E3A4DAF}" type="parTrans" cxnId="{DCB70CAD-2B9A-49E4-8EB1-75689F7001A8}">
      <dgm:prSet/>
      <dgm:spPr/>
      <dgm:t>
        <a:bodyPr/>
        <a:lstStyle/>
        <a:p>
          <a:endParaRPr lang="ru-RU"/>
        </a:p>
      </dgm:t>
    </dgm:pt>
    <dgm:pt modelId="{B23DE84D-CAE1-40D4-A7F2-B2F6EB0BA6D8}" type="sibTrans" cxnId="{DCB70CAD-2B9A-49E4-8EB1-75689F7001A8}">
      <dgm:prSet/>
      <dgm:spPr/>
      <dgm:t>
        <a:bodyPr/>
        <a:lstStyle/>
        <a:p>
          <a:endParaRPr lang="ru-RU"/>
        </a:p>
      </dgm:t>
    </dgm:pt>
    <dgm:pt modelId="{3CF9BF8A-6B11-424E-8249-E9EC6FAD73DA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объективная оценка позиционирования,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A16BB1-3470-4BDC-AFC6-56F69102CFB5}" type="parTrans" cxnId="{7CCFF9BB-8673-4662-AE4B-32327A9C2742}">
      <dgm:prSet/>
      <dgm:spPr/>
      <dgm:t>
        <a:bodyPr/>
        <a:lstStyle/>
        <a:p>
          <a:endParaRPr lang="ru-RU"/>
        </a:p>
      </dgm:t>
    </dgm:pt>
    <dgm:pt modelId="{E80260E2-144C-47E5-8DAA-46ACB1E14EE5}" type="sibTrans" cxnId="{7CCFF9BB-8673-4662-AE4B-32327A9C2742}">
      <dgm:prSet/>
      <dgm:spPr/>
      <dgm:t>
        <a:bodyPr/>
        <a:lstStyle/>
        <a:p>
          <a:endParaRPr lang="ru-RU"/>
        </a:p>
      </dgm:t>
    </dgm:pt>
    <dgm:pt modelId="{C7FB3CC0-C52B-449B-B575-37F8B9313DC6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специализация;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43E64B-9671-401C-9059-CE2B4F8F3461}" type="parTrans" cxnId="{2F242948-3315-4349-BF48-03DB8E75D5A0}">
      <dgm:prSet/>
      <dgm:spPr/>
      <dgm:t>
        <a:bodyPr/>
        <a:lstStyle/>
        <a:p>
          <a:endParaRPr lang="ru-RU"/>
        </a:p>
      </dgm:t>
    </dgm:pt>
    <dgm:pt modelId="{9C110185-428C-4582-8DD6-FB3D7F1D0726}" type="sibTrans" cxnId="{2F242948-3315-4349-BF48-03DB8E75D5A0}">
      <dgm:prSet/>
      <dgm:spPr/>
      <dgm:t>
        <a:bodyPr/>
        <a:lstStyle/>
        <a:p>
          <a:endParaRPr lang="ru-RU"/>
        </a:p>
      </dgm:t>
    </dgm:pt>
    <dgm:pt modelId="{99A2B8B2-F183-429D-BFF4-CD2FFE987622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признание клиентов;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F62D4A-FDD7-4CB9-9A3C-F3928529ED5D}" type="parTrans" cxnId="{31E4498A-6DC3-4AD2-A353-07CD3EE290B8}">
      <dgm:prSet/>
      <dgm:spPr/>
      <dgm:t>
        <a:bodyPr/>
        <a:lstStyle/>
        <a:p>
          <a:endParaRPr lang="ru-RU"/>
        </a:p>
      </dgm:t>
    </dgm:pt>
    <dgm:pt modelId="{258AACCB-4BE7-4E38-9CF4-BFB21D451D34}" type="sibTrans" cxnId="{31E4498A-6DC3-4AD2-A353-07CD3EE290B8}">
      <dgm:prSet/>
      <dgm:spPr/>
      <dgm:t>
        <a:bodyPr/>
        <a:lstStyle/>
        <a:p>
          <a:endParaRPr lang="ru-RU"/>
        </a:p>
      </dgm:t>
    </dgm:pt>
    <dgm:pt modelId="{D25867C1-9B3D-4A24-8477-7CB3859B25DD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выдержка базовой позиции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74188E-04CE-4026-A531-F215806ACDA2}" type="parTrans" cxnId="{98910496-C9C8-45F6-9E5C-381DE660BF68}">
      <dgm:prSet/>
      <dgm:spPr/>
      <dgm:t>
        <a:bodyPr/>
        <a:lstStyle/>
        <a:p>
          <a:endParaRPr lang="ru-RU"/>
        </a:p>
      </dgm:t>
    </dgm:pt>
    <dgm:pt modelId="{037D6282-5631-40CB-AB08-15E962B1FC0E}" type="sibTrans" cxnId="{98910496-C9C8-45F6-9E5C-381DE660BF68}">
      <dgm:prSet/>
      <dgm:spPr/>
      <dgm:t>
        <a:bodyPr/>
        <a:lstStyle/>
        <a:p>
          <a:endParaRPr lang="ru-RU"/>
        </a:p>
      </dgm:t>
    </dgm:pt>
    <dgm:pt modelId="{CE8E3E45-8DCE-49D7-B771-ADD81E7F048C}">
      <dgm:prSet custT="1"/>
      <dgm:spPr/>
      <dgm:t>
        <a:bodyPr/>
        <a:lstStyle/>
        <a:p>
          <a:r>
            <a:rPr lang="ru-RU" sz="1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обеспечение гарантии на все типы услуг;</a:t>
          </a:r>
          <a:endParaRPr lang="ru-RU" sz="1800" dirty="0">
            <a:effectLst/>
            <a:latin typeface="Times New Roman" panose="02020603050405020304" pitchFamily="18" charset="0"/>
            <a:ea typeface="Calibri" panose="020F0502020204030204" pitchFamily="34" charset="0"/>
          </a:endParaRPr>
        </a:p>
      </dgm:t>
    </dgm:pt>
    <dgm:pt modelId="{736EE7A5-98E8-4D0F-BDEC-BB4A0A049388}" type="parTrans" cxnId="{5906F050-B46B-4C99-8395-7C2131365B80}">
      <dgm:prSet/>
      <dgm:spPr/>
      <dgm:t>
        <a:bodyPr/>
        <a:lstStyle/>
        <a:p>
          <a:endParaRPr lang="ru-RU"/>
        </a:p>
      </dgm:t>
    </dgm:pt>
    <dgm:pt modelId="{0C8715C4-3EF1-4EF0-9A3D-928C606199C1}" type="sibTrans" cxnId="{5906F050-B46B-4C99-8395-7C2131365B80}">
      <dgm:prSet/>
      <dgm:spPr/>
      <dgm:t>
        <a:bodyPr/>
        <a:lstStyle/>
        <a:p>
          <a:endParaRPr lang="ru-RU"/>
        </a:p>
      </dgm:t>
    </dgm:pt>
    <dgm:pt modelId="{F39F80D2-EE3F-4500-9BA2-6DAC163EFC8D}">
      <dgm:prSet custT="1"/>
      <dgm:spPr/>
      <dgm:t>
        <a:bodyPr/>
        <a:lstStyle/>
        <a:p>
          <a:r>
            <a:rPr lang="ru-RU" sz="1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предоставление широкого спектра услуг.</a:t>
          </a:r>
          <a:endParaRPr lang="ru-RU" sz="1800" dirty="0">
            <a:effectLst/>
            <a:latin typeface="Times New Roman" panose="02020603050405020304" pitchFamily="18" charset="0"/>
            <a:ea typeface="Calibri" panose="020F0502020204030204" pitchFamily="34" charset="0"/>
          </a:endParaRPr>
        </a:p>
      </dgm:t>
    </dgm:pt>
    <dgm:pt modelId="{DD029A52-3741-466C-BCE7-0A2E987A6D49}" type="parTrans" cxnId="{0A55FFD5-F86C-4830-BFEF-0AFEDE72F4A6}">
      <dgm:prSet/>
      <dgm:spPr/>
      <dgm:t>
        <a:bodyPr/>
        <a:lstStyle/>
        <a:p>
          <a:endParaRPr lang="ru-RU"/>
        </a:p>
      </dgm:t>
    </dgm:pt>
    <dgm:pt modelId="{43C12A4F-7478-4876-A6C9-724BE2875E38}" type="sibTrans" cxnId="{0A55FFD5-F86C-4830-BFEF-0AFEDE72F4A6}">
      <dgm:prSet/>
      <dgm:spPr/>
      <dgm:t>
        <a:bodyPr/>
        <a:lstStyle/>
        <a:p>
          <a:endParaRPr lang="ru-RU"/>
        </a:p>
      </dgm:t>
    </dgm:pt>
    <dgm:pt modelId="{4BF9090E-73D3-4F9B-BEE1-0B15A6A3DB25}" type="pres">
      <dgm:prSet presAssocID="{23FC0B2C-3581-455A-B90F-7E99B8B8B3C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FAFC427-41D3-4E79-BBBB-D088D3027FAB}" type="pres">
      <dgm:prSet presAssocID="{B5A7FD8F-0722-4FB4-8ED3-88257D0C5894}" presName="linNode" presStyleCnt="0"/>
      <dgm:spPr/>
    </dgm:pt>
    <dgm:pt modelId="{E1122452-4FE9-4055-A120-C2BD3A919F6B}" type="pres">
      <dgm:prSet presAssocID="{B5A7FD8F-0722-4FB4-8ED3-88257D0C5894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5B10AB-EF1E-4837-813E-CD7F6B404921}" type="pres">
      <dgm:prSet presAssocID="{B5A7FD8F-0722-4FB4-8ED3-88257D0C5894}" presName="childShp" presStyleLbl="bgAccFollowNode1" presStyleIdx="0" presStyleCnt="2" custScaleY="1029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AB82C8-1CE4-4731-B649-099E2BC3A296}" type="pres">
      <dgm:prSet presAssocID="{18AA382C-6D06-4536-80D7-DE2BE4EE4697}" presName="spacing" presStyleCnt="0"/>
      <dgm:spPr/>
    </dgm:pt>
    <dgm:pt modelId="{55367704-32FF-4D51-8E24-DB12C8617619}" type="pres">
      <dgm:prSet presAssocID="{845746CE-0E4C-4389-9DF2-E02D913256C1}" presName="linNode" presStyleCnt="0"/>
      <dgm:spPr/>
    </dgm:pt>
    <dgm:pt modelId="{08FB8B56-8F38-469E-9E66-07AD99089211}" type="pres">
      <dgm:prSet presAssocID="{845746CE-0E4C-4389-9DF2-E02D913256C1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399532-7787-4A9E-807F-DA5A44080E1A}" type="pres">
      <dgm:prSet presAssocID="{845746CE-0E4C-4389-9DF2-E02D913256C1}" presName="childShp" presStyleLbl="bgAccFollowNode1" presStyleIdx="1" presStyleCnt="2" custScaleY="1258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93069FC-B279-497F-8283-3C68F3C58B1B}" srcId="{B5A7FD8F-0722-4FB4-8ED3-88257D0C5894}" destId="{21189E4B-18FB-46A5-A302-46458692B7D6}" srcOrd="0" destOrd="0" parTransId="{EC23C590-BFB1-416C-A1C0-65B2DB11747F}" sibTransId="{6A913E11-3DC4-4C65-A62C-302563626F3E}"/>
    <dgm:cxn modelId="{A02CB52F-5521-4225-9C88-2E14667EA2FB}" type="presOf" srcId="{CE8E3E45-8DCE-49D7-B771-ADD81E7F048C}" destId="{D85B10AB-EF1E-4837-813E-CD7F6B404921}" srcOrd="0" destOrd="1" presId="urn:microsoft.com/office/officeart/2005/8/layout/vList6"/>
    <dgm:cxn modelId="{5EF37970-20F7-498E-AD19-5D17BD448C25}" type="presOf" srcId="{99A2B8B2-F183-429D-BFF4-CD2FFE987622}" destId="{9D399532-7787-4A9E-807F-DA5A44080E1A}" srcOrd="0" destOrd="3" presId="urn:microsoft.com/office/officeart/2005/8/layout/vList6"/>
    <dgm:cxn modelId="{5253ACC8-500E-4ABA-B1E1-42AA28379206}" type="presOf" srcId="{C7FB3CC0-C52B-449B-B575-37F8B9313DC6}" destId="{9D399532-7787-4A9E-807F-DA5A44080E1A}" srcOrd="0" destOrd="2" presId="urn:microsoft.com/office/officeart/2005/8/layout/vList6"/>
    <dgm:cxn modelId="{0A55FFD5-F86C-4830-BFEF-0AFEDE72F4A6}" srcId="{B5A7FD8F-0722-4FB4-8ED3-88257D0C5894}" destId="{F39F80D2-EE3F-4500-9BA2-6DAC163EFC8D}" srcOrd="2" destOrd="0" parTransId="{DD029A52-3741-466C-BCE7-0A2E987A6D49}" sibTransId="{43C12A4F-7478-4876-A6C9-724BE2875E38}"/>
    <dgm:cxn modelId="{09CE95C9-C350-4EFD-A967-0D63E65ADBDD}" type="presOf" srcId="{F39F80D2-EE3F-4500-9BA2-6DAC163EFC8D}" destId="{D85B10AB-EF1E-4837-813E-CD7F6B404921}" srcOrd="0" destOrd="2" presId="urn:microsoft.com/office/officeart/2005/8/layout/vList6"/>
    <dgm:cxn modelId="{38748EC5-E04E-43DB-9178-5309D5043E98}" type="presOf" srcId="{D25867C1-9B3D-4A24-8477-7CB3859B25DD}" destId="{9D399532-7787-4A9E-807F-DA5A44080E1A}" srcOrd="0" destOrd="4" presId="urn:microsoft.com/office/officeart/2005/8/layout/vList6"/>
    <dgm:cxn modelId="{2F242948-3315-4349-BF48-03DB8E75D5A0}" srcId="{845746CE-0E4C-4389-9DF2-E02D913256C1}" destId="{C7FB3CC0-C52B-449B-B575-37F8B9313DC6}" srcOrd="2" destOrd="0" parTransId="{4243E64B-9671-401C-9059-CE2B4F8F3461}" sibTransId="{9C110185-428C-4582-8DD6-FB3D7F1D0726}"/>
    <dgm:cxn modelId="{0A1BD8A7-525E-4A9F-8FD8-1D1971978DC8}" type="presOf" srcId="{BB6906BD-666F-49A2-8180-2222B6188567}" destId="{9D399532-7787-4A9E-807F-DA5A44080E1A}" srcOrd="0" destOrd="0" presId="urn:microsoft.com/office/officeart/2005/8/layout/vList6"/>
    <dgm:cxn modelId="{98910496-C9C8-45F6-9E5C-381DE660BF68}" srcId="{845746CE-0E4C-4389-9DF2-E02D913256C1}" destId="{D25867C1-9B3D-4A24-8477-7CB3859B25DD}" srcOrd="4" destOrd="0" parTransId="{7874188E-04CE-4026-A531-F215806ACDA2}" sibTransId="{037D6282-5631-40CB-AB08-15E962B1FC0E}"/>
    <dgm:cxn modelId="{1BE83569-EB52-4309-82E4-784646B56CFC}" type="presOf" srcId="{B5A7FD8F-0722-4FB4-8ED3-88257D0C5894}" destId="{E1122452-4FE9-4055-A120-C2BD3A919F6B}" srcOrd="0" destOrd="0" presId="urn:microsoft.com/office/officeart/2005/8/layout/vList6"/>
    <dgm:cxn modelId="{DCB70CAD-2B9A-49E4-8EB1-75689F7001A8}" srcId="{845746CE-0E4C-4389-9DF2-E02D913256C1}" destId="{BB6906BD-666F-49A2-8180-2222B6188567}" srcOrd="0" destOrd="0" parTransId="{FDA5501D-1F02-43F2-B514-0DAB0E3A4DAF}" sibTransId="{B23DE84D-CAE1-40D4-A7F2-B2F6EB0BA6D8}"/>
    <dgm:cxn modelId="{95CBFF8F-26FF-4730-A37B-923AE8968013}" type="presOf" srcId="{845746CE-0E4C-4389-9DF2-E02D913256C1}" destId="{08FB8B56-8F38-469E-9E66-07AD99089211}" srcOrd="0" destOrd="0" presId="urn:microsoft.com/office/officeart/2005/8/layout/vList6"/>
    <dgm:cxn modelId="{DBD792B6-7258-48FC-B2FB-8E32FF200831}" srcId="{23FC0B2C-3581-455A-B90F-7E99B8B8B3CA}" destId="{845746CE-0E4C-4389-9DF2-E02D913256C1}" srcOrd="1" destOrd="0" parTransId="{4F60D691-8559-4A00-8601-F4313A758131}" sibTransId="{9BC5F389-27C0-4756-A0F9-19213C3CB20D}"/>
    <dgm:cxn modelId="{5906F050-B46B-4C99-8395-7C2131365B80}" srcId="{B5A7FD8F-0722-4FB4-8ED3-88257D0C5894}" destId="{CE8E3E45-8DCE-49D7-B771-ADD81E7F048C}" srcOrd="1" destOrd="0" parTransId="{736EE7A5-98E8-4D0F-BDEC-BB4A0A049388}" sibTransId="{0C8715C4-3EF1-4EF0-9A3D-928C606199C1}"/>
    <dgm:cxn modelId="{6F826484-7D78-4BCC-ACD5-BE31D4D9892D}" type="presOf" srcId="{23FC0B2C-3581-455A-B90F-7E99B8B8B3CA}" destId="{4BF9090E-73D3-4F9B-BEE1-0B15A6A3DB25}" srcOrd="0" destOrd="0" presId="urn:microsoft.com/office/officeart/2005/8/layout/vList6"/>
    <dgm:cxn modelId="{4BDCD082-36FE-496C-8A35-B2F6234B3142}" type="presOf" srcId="{3CF9BF8A-6B11-424E-8249-E9EC6FAD73DA}" destId="{9D399532-7787-4A9E-807F-DA5A44080E1A}" srcOrd="0" destOrd="1" presId="urn:microsoft.com/office/officeart/2005/8/layout/vList6"/>
    <dgm:cxn modelId="{31E4498A-6DC3-4AD2-A353-07CD3EE290B8}" srcId="{845746CE-0E4C-4389-9DF2-E02D913256C1}" destId="{99A2B8B2-F183-429D-BFF4-CD2FFE987622}" srcOrd="3" destOrd="0" parTransId="{A4F62D4A-FDD7-4CB9-9A3C-F3928529ED5D}" sibTransId="{258AACCB-4BE7-4E38-9CF4-BFB21D451D34}"/>
    <dgm:cxn modelId="{7CCFF9BB-8673-4662-AE4B-32327A9C2742}" srcId="{845746CE-0E4C-4389-9DF2-E02D913256C1}" destId="{3CF9BF8A-6B11-424E-8249-E9EC6FAD73DA}" srcOrd="1" destOrd="0" parTransId="{52A16BB1-3470-4BDC-AFC6-56F69102CFB5}" sibTransId="{E80260E2-144C-47E5-8DAA-46ACB1E14EE5}"/>
    <dgm:cxn modelId="{EE94222E-1A35-4D7A-8F15-878F73E955E3}" srcId="{23FC0B2C-3581-455A-B90F-7E99B8B8B3CA}" destId="{B5A7FD8F-0722-4FB4-8ED3-88257D0C5894}" srcOrd="0" destOrd="0" parTransId="{6D85D1CC-1339-4759-8BC0-C9AFD9507F47}" sibTransId="{18AA382C-6D06-4536-80D7-DE2BE4EE4697}"/>
    <dgm:cxn modelId="{106EA18A-47F9-447D-A19E-FE2584152822}" type="presOf" srcId="{21189E4B-18FB-46A5-A302-46458692B7D6}" destId="{D85B10AB-EF1E-4837-813E-CD7F6B404921}" srcOrd="0" destOrd="0" presId="urn:microsoft.com/office/officeart/2005/8/layout/vList6"/>
    <dgm:cxn modelId="{2D61A92B-7EAC-4A41-AB12-9C3617FCFDB3}" type="presParOf" srcId="{4BF9090E-73D3-4F9B-BEE1-0B15A6A3DB25}" destId="{4FAFC427-41D3-4E79-BBBB-D088D3027FAB}" srcOrd="0" destOrd="0" presId="urn:microsoft.com/office/officeart/2005/8/layout/vList6"/>
    <dgm:cxn modelId="{449EE3D0-11D9-40A9-B5FA-A9FEB86C7074}" type="presParOf" srcId="{4FAFC427-41D3-4E79-BBBB-D088D3027FAB}" destId="{E1122452-4FE9-4055-A120-C2BD3A919F6B}" srcOrd="0" destOrd="0" presId="urn:microsoft.com/office/officeart/2005/8/layout/vList6"/>
    <dgm:cxn modelId="{7ADDBFBF-F1FC-4072-A750-F99A44BAC37A}" type="presParOf" srcId="{4FAFC427-41D3-4E79-BBBB-D088D3027FAB}" destId="{D85B10AB-EF1E-4837-813E-CD7F6B404921}" srcOrd="1" destOrd="0" presId="urn:microsoft.com/office/officeart/2005/8/layout/vList6"/>
    <dgm:cxn modelId="{6052A0FB-3A72-4BBC-8EA0-8ACFC8E4CC8B}" type="presParOf" srcId="{4BF9090E-73D3-4F9B-BEE1-0B15A6A3DB25}" destId="{5DAB82C8-1CE4-4731-B649-099E2BC3A296}" srcOrd="1" destOrd="0" presId="urn:microsoft.com/office/officeart/2005/8/layout/vList6"/>
    <dgm:cxn modelId="{1A2C17CA-DF76-4ACA-9F29-E1F63F6C4405}" type="presParOf" srcId="{4BF9090E-73D3-4F9B-BEE1-0B15A6A3DB25}" destId="{55367704-32FF-4D51-8E24-DB12C8617619}" srcOrd="2" destOrd="0" presId="urn:microsoft.com/office/officeart/2005/8/layout/vList6"/>
    <dgm:cxn modelId="{F50B6F42-DB70-4D9E-8B52-C58B0F90D6D9}" type="presParOf" srcId="{55367704-32FF-4D51-8E24-DB12C8617619}" destId="{08FB8B56-8F38-469E-9E66-07AD99089211}" srcOrd="0" destOrd="0" presId="urn:microsoft.com/office/officeart/2005/8/layout/vList6"/>
    <dgm:cxn modelId="{1FDBC3C6-45FA-4612-BCDA-4333770CDB07}" type="presParOf" srcId="{55367704-32FF-4D51-8E24-DB12C8617619}" destId="{9D399532-7787-4A9E-807F-DA5A44080E1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47589C-AC7C-491D-837C-0A78D71EA865}">
      <dsp:nvSpPr>
        <dsp:cNvPr id="0" name=""/>
        <dsp:cNvSpPr/>
      </dsp:nvSpPr>
      <dsp:spPr>
        <a:xfrm>
          <a:off x="813" y="213339"/>
          <a:ext cx="3172210" cy="190332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Объект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ООО «</a:t>
          </a:r>
          <a:r>
            <a:rPr lang="ru-RU" sz="2300" b="1" kern="1200" cap="none" spc="0" dirty="0" err="1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Клининг</a:t>
          </a:r>
          <a:r>
            <a:rPr lang="ru-RU" sz="2300" b="1" kern="1200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 Гарант»</a:t>
          </a:r>
          <a:endParaRPr lang="ru-RU" sz="2300" b="1" kern="1200" cap="none" spc="0" dirty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813" y="213339"/>
        <a:ext cx="3172210" cy="1903326"/>
      </dsp:txXfrm>
    </dsp:sp>
    <dsp:sp modelId="{7549FAC0-7EE4-4065-83AA-A48ACB01B38A}">
      <dsp:nvSpPr>
        <dsp:cNvPr id="0" name=""/>
        <dsp:cNvSpPr/>
      </dsp:nvSpPr>
      <dsp:spPr>
        <a:xfrm>
          <a:off x="3490244" y="213339"/>
          <a:ext cx="3172210" cy="1903326"/>
        </a:xfrm>
        <a:prstGeom prst="rect">
          <a:avLst/>
        </a:prstGeom>
        <a:solidFill>
          <a:schemeClr val="accent4">
            <a:hueOff val="-4284886"/>
            <a:satOff val="8781"/>
            <a:lumOff val="411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Предмет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Стратегия маркетинга развития компании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b="1" kern="1200" cap="none" spc="0" dirty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3490244" y="213339"/>
        <a:ext cx="3172210" cy="1903326"/>
      </dsp:txXfrm>
    </dsp:sp>
    <dsp:sp modelId="{78AA0E0D-8AED-4649-9DE5-390965F11CC0}">
      <dsp:nvSpPr>
        <dsp:cNvPr id="0" name=""/>
        <dsp:cNvSpPr/>
      </dsp:nvSpPr>
      <dsp:spPr>
        <a:xfrm>
          <a:off x="1745528" y="2433886"/>
          <a:ext cx="3172210" cy="1903326"/>
        </a:xfrm>
        <a:prstGeom prst="rect">
          <a:avLst/>
        </a:prstGeom>
        <a:solidFill>
          <a:schemeClr val="accent4">
            <a:hueOff val="-8569773"/>
            <a:satOff val="17563"/>
            <a:lumOff val="823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Цель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cap="none" spc="0" dirty="0" smtClean="0">
              <a:ln w="10160">
                <a:solidFill>
                  <a:schemeClr val="accent5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Совершенствование стратегии маркетинга компании</a:t>
          </a:r>
          <a:endParaRPr lang="ru-RU" sz="2300" b="1" kern="1200" cap="none" spc="0" dirty="0">
            <a:ln w="10160">
              <a:solidFill>
                <a:schemeClr val="accent5"/>
              </a:solidFill>
              <a:prstDash val="solid"/>
            </a:ln>
            <a:solidFill>
              <a:schemeClr val="accent2">
                <a:lumMod val="50000"/>
              </a:schemeClr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1745528" y="2433886"/>
        <a:ext cx="3172210" cy="19033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5B10AB-EF1E-4837-813E-CD7F6B404921}">
      <dsp:nvSpPr>
        <dsp:cNvPr id="0" name=""/>
        <dsp:cNvSpPr/>
      </dsp:nvSpPr>
      <dsp:spPr>
        <a:xfrm>
          <a:off x="3120389" y="1298"/>
          <a:ext cx="4674872" cy="19634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индивидуальный подход к клиентам;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обеспечение гарантии на все типы услуг;</a:t>
          </a:r>
          <a:endParaRPr lang="ru-RU" sz="1800" kern="1200" dirty="0">
            <a:effectLst/>
            <a:latin typeface="Times New Roman" panose="02020603050405020304" pitchFamily="18" charset="0"/>
            <a:ea typeface="Calibri" panose="020F050202020403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rPr>
            <a:t>предоставление широкого спектра услуг.</a:t>
          </a:r>
          <a:endParaRPr lang="ru-RU" sz="1800" kern="1200" dirty="0">
            <a:effectLst/>
            <a:latin typeface="Times New Roman" panose="02020603050405020304" pitchFamily="18" charset="0"/>
            <a:ea typeface="Calibri" panose="020F0502020204030204" pitchFamily="34" charset="0"/>
          </a:endParaRPr>
        </a:p>
      </dsp:txBody>
      <dsp:txXfrm>
        <a:off x="3120389" y="246730"/>
        <a:ext cx="3938575" cy="1472595"/>
      </dsp:txXfrm>
    </dsp:sp>
    <dsp:sp modelId="{E1122452-4FE9-4055-A120-C2BD3A919F6B}">
      <dsp:nvSpPr>
        <dsp:cNvPr id="0" name=""/>
        <dsp:cNvSpPr/>
      </dsp:nvSpPr>
      <dsp:spPr>
        <a:xfrm>
          <a:off x="3808" y="29623"/>
          <a:ext cx="3116581" cy="190680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Позиции</a:t>
          </a:r>
          <a:endParaRPr lang="ru-RU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6891" y="122706"/>
        <a:ext cx="2930415" cy="1720642"/>
      </dsp:txXfrm>
    </dsp:sp>
    <dsp:sp modelId="{9D399532-7787-4A9E-807F-DA5A44080E1A}">
      <dsp:nvSpPr>
        <dsp:cNvPr id="0" name=""/>
        <dsp:cNvSpPr/>
      </dsp:nvSpPr>
      <dsp:spPr>
        <a:xfrm>
          <a:off x="3120389" y="2155438"/>
          <a:ext cx="4674872" cy="2400023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10912959"/>
            <a:satOff val="-51839"/>
            <a:lumOff val="-2845"/>
            <a:alphaOff val="0"/>
          </a:schemeClr>
        </a:solidFill>
        <a:ln w="10000" cap="flat" cmpd="sng" algn="ctr">
          <a:solidFill>
            <a:schemeClr val="accent5">
              <a:tint val="40000"/>
              <a:alpha val="90000"/>
              <a:hueOff val="10912959"/>
              <a:satOff val="-51839"/>
              <a:lumOff val="-2845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название отражает сферу деятельности,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объективная оценка позиционирования,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специализация;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признание клиентов;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выдержка базовой позиции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20389" y="2455441"/>
        <a:ext cx="3774863" cy="1800017"/>
      </dsp:txXfrm>
    </dsp:sp>
    <dsp:sp modelId="{08FB8B56-8F38-469E-9E66-07AD99089211}">
      <dsp:nvSpPr>
        <dsp:cNvPr id="0" name=""/>
        <dsp:cNvSpPr/>
      </dsp:nvSpPr>
      <dsp:spPr>
        <a:xfrm>
          <a:off x="3808" y="2402046"/>
          <a:ext cx="3116581" cy="1906808"/>
        </a:xfrm>
        <a:prstGeom prst="roundRect">
          <a:avLst/>
        </a:prstGeom>
        <a:gradFill rotWithShape="0">
          <a:gsLst>
            <a:gs pos="0">
              <a:schemeClr val="accent5">
                <a:hueOff val="10875008"/>
                <a:satOff val="-63485"/>
                <a:lumOff val="-5097"/>
                <a:alphaOff val="0"/>
              </a:schemeClr>
            </a:gs>
            <a:gs pos="90000">
              <a:schemeClr val="accent5">
                <a:hueOff val="10875008"/>
                <a:satOff val="-63485"/>
                <a:lumOff val="-5097"/>
                <a:alphaOff val="0"/>
                <a:shade val="100000"/>
                <a:satMod val="105000"/>
              </a:schemeClr>
            </a:gs>
            <a:gs pos="100000">
              <a:schemeClr val="accent5">
                <a:hueOff val="10875008"/>
                <a:satOff val="-63485"/>
                <a:lumOff val="-5097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Факторы</a:t>
          </a:r>
          <a:endParaRPr lang="ru-RU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6891" y="2495129"/>
        <a:ext cx="2930415" cy="17206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FD42DD72-F69C-41C0-A83D-AD96CEEEF9F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1D557F0-2BCE-416C-B0D9-1E0782EF9C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F2361-741B-4164-BF38-4145CBEF137D}" type="datetimeFigureOut">
              <a:rPr lang="ru-RU" smtClean="0"/>
              <a:t>13.08.2018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4A94F15-06B2-4716-8961-C3C9B2A4F5B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676EC7B-9DBE-42D4-B075-92DB9765EA9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BDE9B-7447-4EB0-B0DD-EF99EBB26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62387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DF7AB3-E757-4356-A747-A5796C04A8CD}" type="datetimeFigureOut">
              <a:rPr lang="ru-RU" smtClean="0"/>
              <a:t>13.08.2018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EF7DF-EA89-4F38-B2BE-B4FA060FEA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6078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EF7DF-EA89-4F38-B2BE-B4FA060FEA6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360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15308-262E-4F56-A647-2D7E40EB8E8A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35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7850B-9A07-4847-94C7-9CD8440EE248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631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632C9-EB21-46CB-8424-B1057CA3ADAE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602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A2D4-BF96-44AE-B122-8C9844BBC755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674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AE04E-ED92-46C9-B673-96A847A74A7A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1466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2DB7B-479F-43B6-AEC6-FC450397307C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741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4AB85-59C0-4B05-8554-2EB24AB3807A}" type="datetime1">
              <a:rPr lang="ru-RU" smtClean="0"/>
              <a:t>13.08.2018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465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A4A4-3029-4E85-BA5B-C2539B07B945}" type="datetime1">
              <a:rPr lang="ru-RU" smtClean="0"/>
              <a:t>13.08.2018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1721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3A269-2A4E-4BE4-BE25-7E39A33B71C4}" type="datetime1">
              <a:rPr lang="ru-RU" smtClean="0"/>
              <a:t>13.08.2018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8833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19C25-A2C4-4347-B40F-CFFF3C6C2B23}" type="datetime1">
              <a:rPr lang="ru-RU" smtClean="0"/>
              <a:t>13.08.2018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8126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73A8-B1CA-47A3-9474-54A189E73BFF}" type="datetime1">
              <a:rPr lang="ru-RU" smtClean="0"/>
              <a:t>13.08.2018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883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58D1-3506-4C4A-98B0-E58A131F78E1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1803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7233-9089-4CFC-9D9E-43AE4F9968F0}" type="datetime1">
              <a:rPr lang="ru-RU" smtClean="0"/>
              <a:t>13.08.2018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3781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3C17-189E-46A1-A269-C926D6977FFB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0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272C-35D9-4191-9227-425F239CEF19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3935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A2D4-BF96-44AE-B122-8C9844BBC755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4299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AE04E-ED92-46C9-B673-96A847A74A7A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4628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2DB7B-479F-43B6-AEC6-FC450397307C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3869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4AB85-59C0-4B05-8554-2EB24AB3807A}" type="datetime1">
              <a:rPr lang="ru-RU" smtClean="0"/>
              <a:t>13.08.2018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6224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A4A4-3029-4E85-BA5B-C2539B07B945}" type="datetime1">
              <a:rPr lang="ru-RU" smtClean="0"/>
              <a:t>13.08.2018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2066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3A269-2A4E-4BE4-BE25-7E39A33B71C4}" type="datetime1">
              <a:rPr lang="ru-RU" smtClean="0"/>
              <a:t>13.08.2018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424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19C25-A2C4-4347-B40F-CFFF3C6C2B23}" type="datetime1">
              <a:rPr lang="ru-RU" smtClean="0"/>
              <a:t>13.08.2018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293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8BDB2-963C-41F5-9D95-2007883952CA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9374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73A8-B1CA-47A3-9474-54A189E73BFF}" type="datetime1">
              <a:rPr lang="ru-RU" smtClean="0"/>
              <a:t>13.08.2018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8541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7233-9089-4CFC-9D9E-43AE4F9968F0}" type="datetime1">
              <a:rPr lang="ru-RU" smtClean="0"/>
              <a:t>13.08.2018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7498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3C17-189E-46A1-A269-C926D6977FFB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7217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272C-35D9-4191-9227-425F239CEF19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1773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A2D4-BF96-44AE-B122-8C9844BBC755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2355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AE04E-ED92-46C9-B673-96A847A74A7A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4030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2DB7B-479F-43B6-AEC6-FC450397307C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863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4AB85-59C0-4B05-8554-2EB24AB3807A}" type="datetime1">
              <a:rPr lang="ru-RU" smtClean="0"/>
              <a:t>13.08.2018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24314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A4A4-3029-4E85-BA5B-C2539B07B945}" type="datetime1">
              <a:rPr lang="ru-RU" smtClean="0"/>
              <a:t>13.08.2018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02637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3A269-2A4E-4BE4-BE25-7E39A33B71C4}" type="datetime1">
              <a:rPr lang="ru-RU" smtClean="0"/>
              <a:t>13.08.2018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54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4DA0-D069-4E7E-9108-0999D3B6BEF8}" type="datetime1">
              <a:rPr lang="ru-RU" smtClean="0"/>
              <a:t>13.08.2018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3410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19C25-A2C4-4347-B40F-CFFF3C6C2B23}" type="datetime1">
              <a:rPr lang="ru-RU" smtClean="0"/>
              <a:t>13.08.2018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3384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73A8-B1CA-47A3-9474-54A189E73BFF}" type="datetime1">
              <a:rPr lang="ru-RU" smtClean="0"/>
              <a:t>13.08.2018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0076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7233-9089-4CFC-9D9E-43AE4F9968F0}" type="datetime1">
              <a:rPr lang="ru-RU" smtClean="0"/>
              <a:t>13.08.2018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81161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3C17-189E-46A1-A269-C926D6977FFB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31739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272C-35D9-4191-9227-425F239CEF19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40052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A2D4-BF96-44AE-B122-8C9844BBC755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3755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AE04E-ED92-46C9-B673-96A847A74A7A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89594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2DB7B-479F-43B6-AEC6-FC450397307C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02170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4AB85-59C0-4B05-8554-2EB24AB3807A}" type="datetime1">
              <a:rPr lang="ru-RU" smtClean="0"/>
              <a:t>13.08.2018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87380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8C61-9D87-4153-8888-4247B608FB40}" type="datetime1">
              <a:rPr lang="ru-RU" smtClean="0"/>
              <a:t>13.08.2018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57694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928C-5CA0-4048-B809-A5F25A61E830}" type="datetime1">
              <a:rPr lang="ru-RU" smtClean="0"/>
              <a:t>13.08.2018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31954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3A269-2A4E-4BE4-BE25-7E39A33B71C4}" type="datetime1">
              <a:rPr lang="ru-RU" smtClean="0"/>
              <a:t>13.08.2018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37212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19C25-A2C4-4347-B40F-CFFF3C6C2B23}" type="datetime1">
              <a:rPr lang="ru-RU" smtClean="0"/>
              <a:t>13.08.2018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74973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73A8-B1CA-47A3-9474-54A189E73BFF}" type="datetime1">
              <a:rPr lang="ru-RU" smtClean="0"/>
              <a:t>13.08.2018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42407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7233-9089-4CFC-9D9E-43AE4F9968F0}" type="datetime1">
              <a:rPr lang="ru-RU" smtClean="0"/>
              <a:t>13.08.2018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64066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3C17-189E-46A1-A269-C926D6977FFB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94395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272C-35D9-4191-9227-425F239CEF19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22630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F0A2D4-BF96-44AE-B122-8C9844BBC755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©Московский университет им. С.Ю. Витте. Рядчин Андрей, 2018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079413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AE04E-ED92-46C9-B673-96A847A74A7A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©Московский университет им. С.Ю. Витте. Рядчин Андрей, 2018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38634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2DB7B-479F-43B6-AEC6-FC450397307C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©Московский университет им. С.Ю. Витте. Рядчин Андрей, 2018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821887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4AB85-59C0-4B05-8554-2EB24AB3807A}" type="datetime1">
              <a:rPr lang="ru-RU" smtClean="0"/>
              <a:t>13.08.2018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©Московский университет им. С.Ю. Витте. Рядчин Андрей, 2018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616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AAF5-719A-4263-BAE1-B75A7C1160D5}" type="datetime1">
              <a:rPr lang="ru-RU" smtClean="0"/>
              <a:t>13.08.2018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62840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8C61-9D87-4153-8888-4247B608FB40}" type="datetime1">
              <a:rPr lang="ru-RU" smtClean="0"/>
              <a:t>13.08.2018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©Московский университет им. С.Ю. Витте. Рядчин Андрей, 2018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83186"/>
      </p:ext>
    </p:extLst>
  </p:cSld>
  <p:clrMapOvr>
    <a:masterClrMapping/>
  </p:clrMapOvr>
  <p:hf sldNum="0" hdr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3A269-2A4E-4BE4-BE25-7E39A33B71C4}" type="datetime1">
              <a:rPr lang="ru-RU" smtClean="0"/>
              <a:t>13.08.2018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©Московский университет им. С.Ю. Витте. Рядчин Андрей, 2018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55750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19C25-A2C4-4347-B40F-CFFF3C6C2B23}" type="datetime1">
              <a:rPr lang="ru-RU" smtClean="0"/>
              <a:t>13.08.2018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©Московский университет им. С.Ю. Витте. Рядчин Андрей, 2018</a:t>
            </a: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1044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73A8-B1CA-47A3-9474-54A189E73BFF}" type="datetime1">
              <a:rPr lang="ru-RU" smtClean="0"/>
              <a:t>13.08.2018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©Московский университет им. С.Ю. Витте. Рядчин Андрей, 2018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26128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7233-9089-4CFC-9D9E-43AE4F9968F0}" type="datetime1">
              <a:rPr lang="ru-RU" smtClean="0"/>
              <a:t>13.08.2018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58647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3C17-189E-46A1-A269-C926D6977FFB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©Московский университет им. С.Ю. Витте. Рядчин Андрей, 2018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85909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272C-35D9-4191-9227-425F239CEF19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©Московский университет им. С.Ю. Витте. Рядчин Андрей, 2018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00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AFABF-8419-4E18-B27A-9978EE93585B}" type="datetime1">
              <a:rPr lang="ru-RU" smtClean="0"/>
              <a:t>13.08.2018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116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4CE3-8C9D-4AA1-A197-135622379577}" type="datetime1">
              <a:rPr lang="ru-RU" smtClean="0"/>
              <a:t>13.08.2018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67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53F1-C30B-473B-A08E-7CB5BEF4A5AE}" type="datetime1">
              <a:rPr lang="ru-RU" smtClean="0"/>
              <a:t>13.08.2018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596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97000">
              <a:srgbClr val="F6BE98"/>
            </a:gs>
            <a:gs pos="87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6138C61-9D87-4153-8888-4247B608FB40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622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97000">
              <a:srgbClr val="F6BE98"/>
            </a:gs>
            <a:gs pos="87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B675B7D-1DE7-4177-8637-2CA9E3FDD113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83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97000">
              <a:srgbClr val="F6BE98"/>
            </a:gs>
            <a:gs pos="87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6138C61-9D87-4153-8888-4247B608FB40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642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60" r:id="rId2"/>
    <p:sldLayoutId id="2147484161" r:id="rId3"/>
    <p:sldLayoutId id="2147484162" r:id="rId4"/>
    <p:sldLayoutId id="2147484163" r:id="rId5"/>
    <p:sldLayoutId id="2147484164" r:id="rId6"/>
    <p:sldLayoutId id="2147484165" r:id="rId7"/>
    <p:sldLayoutId id="2147484166" r:id="rId8"/>
    <p:sldLayoutId id="2147484167" r:id="rId9"/>
    <p:sldLayoutId id="2147484168" r:id="rId10"/>
    <p:sldLayoutId id="214748416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97000">
              <a:srgbClr val="F6BE98"/>
            </a:gs>
            <a:gs pos="87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6138C61-9D87-4153-8888-4247B608FB40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8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1" r:id="rId1"/>
    <p:sldLayoutId id="2147484232" r:id="rId2"/>
    <p:sldLayoutId id="2147484233" r:id="rId3"/>
    <p:sldLayoutId id="2147484234" r:id="rId4"/>
    <p:sldLayoutId id="2147484235" r:id="rId5"/>
    <p:sldLayoutId id="2147484236" r:id="rId6"/>
    <p:sldLayoutId id="2147484237" r:id="rId7"/>
    <p:sldLayoutId id="2147484238" r:id="rId8"/>
    <p:sldLayoutId id="2147484239" r:id="rId9"/>
    <p:sldLayoutId id="2147484240" r:id="rId10"/>
    <p:sldLayoutId id="2147484241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97000">
              <a:srgbClr val="F6BE98"/>
            </a:gs>
            <a:gs pos="87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6138C61-9D87-4153-8888-4247B608FB40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©Московский университет им. С.Ю. Витте. Рядчин Андрей,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888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7" r:id="rId1"/>
    <p:sldLayoutId id="2147484358" r:id="rId2"/>
    <p:sldLayoutId id="2147484359" r:id="rId3"/>
    <p:sldLayoutId id="2147484360" r:id="rId4"/>
    <p:sldLayoutId id="2147484361" r:id="rId5"/>
    <p:sldLayoutId id="2147484362" r:id="rId6"/>
    <p:sldLayoutId id="2147484363" r:id="rId7"/>
    <p:sldLayoutId id="2147484364" r:id="rId8"/>
    <p:sldLayoutId id="2147484365" r:id="rId9"/>
    <p:sldLayoutId id="2147484366" r:id="rId10"/>
    <p:sldLayoutId id="2147484367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06138C61-9D87-4153-8888-4247B608FB40}" type="datetime1">
              <a:rPr lang="ru-RU" smtClean="0"/>
              <a:t>13.08.2018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©Московский университет им. С.Ю. Витте. Рядчин Андрей, 2018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8520C0EF-78E7-4B38-8AEC-9E0BC08A2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97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5" r:id="rId1"/>
    <p:sldLayoutId id="2147484466" r:id="rId2"/>
    <p:sldLayoutId id="2147484467" r:id="rId3"/>
    <p:sldLayoutId id="2147484468" r:id="rId4"/>
    <p:sldLayoutId id="2147484469" r:id="rId5"/>
    <p:sldLayoutId id="2147484470" r:id="rId6"/>
    <p:sldLayoutId id="2147484471" r:id="rId7"/>
    <p:sldLayoutId id="2147484472" r:id="rId8"/>
    <p:sldLayoutId id="2147484473" r:id="rId9"/>
    <p:sldLayoutId id="2147484474" r:id="rId10"/>
    <p:sldLayoutId id="2147484475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sv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A0151B-EF54-499A-A8C3-1262036F7A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622" y="135467"/>
            <a:ext cx="8839200" cy="3905955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Arial Black" panose="020B0A04020102020204" pitchFamily="34" charset="0"/>
              </a:rPr>
              <a:t/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системы маркетинга сервисной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компании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примере ООО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«Клининг Гарант»</a:t>
            </a:r>
            <a:r>
              <a:rPr lang="ru-RU" sz="2800" b="1" dirty="0">
                <a:latin typeface="Arial Black" panose="020B0A04020102020204" pitchFamily="34" charset="0"/>
              </a:rPr>
              <a:t/>
            </a:r>
            <a:br>
              <a:rPr lang="ru-RU" sz="2800" b="1" dirty="0">
                <a:latin typeface="Arial Black" panose="020B0A04020102020204" pitchFamily="34" charset="0"/>
              </a:rPr>
            </a:b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EC96784-CB42-4FDC-A9FB-EE5D848D6D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0623" y="3556000"/>
            <a:ext cx="8839199" cy="3036710"/>
          </a:xfrm>
        </p:spPr>
        <p:txBody>
          <a:bodyPr>
            <a:normAutofit/>
          </a:bodyPr>
          <a:lstStyle/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DEBB576-7F35-44DA-84C2-C5BAAC767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235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u="sng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SNW-анализ компании</a:t>
            </a:r>
            <a:endParaRPr lang="ru-RU" u="sng" dirty="0">
              <a:solidFill>
                <a:schemeClr val="accent3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2217203"/>
              </p:ext>
            </p:extLst>
          </p:nvPr>
        </p:nvGraphicFramePr>
        <p:xfrm>
          <a:off x="609601" y="2057400"/>
          <a:ext cx="8031479" cy="3947157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3959517">
                  <a:extLst>
                    <a:ext uri="{9D8B030D-6E8A-4147-A177-3AD203B41FA5}">
                      <a16:colId xmlns:a16="http://schemas.microsoft.com/office/drawing/2014/main" val="1919670080"/>
                    </a:ext>
                  </a:extLst>
                </a:gridCol>
                <a:gridCol w="1384740">
                  <a:extLst>
                    <a:ext uri="{9D8B030D-6E8A-4147-A177-3AD203B41FA5}">
                      <a16:colId xmlns:a16="http://schemas.microsoft.com/office/drawing/2014/main" val="3749782305"/>
                    </a:ext>
                  </a:extLst>
                </a:gridCol>
                <a:gridCol w="1518739">
                  <a:extLst>
                    <a:ext uri="{9D8B030D-6E8A-4147-A177-3AD203B41FA5}">
                      <a16:colId xmlns:a16="http://schemas.microsoft.com/office/drawing/2014/main" val="2563968921"/>
                    </a:ext>
                  </a:extLst>
                </a:gridCol>
                <a:gridCol w="1168483">
                  <a:extLst>
                    <a:ext uri="{9D8B030D-6E8A-4147-A177-3AD203B41FA5}">
                      <a16:colId xmlns:a16="http://schemas.microsoft.com/office/drawing/2014/main" val="1935631873"/>
                    </a:ext>
                  </a:extLst>
                </a:gridCol>
              </a:tblGrid>
              <a:tr h="357099">
                <a:tc rowSpan="2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стратегической позиции</a:t>
                      </a:r>
                      <a:endParaRPr lang="ru-RU" sz="1600" b="1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 gridSpan="3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Качественная оценка позиции</a:t>
                      </a:r>
                      <a:endParaRPr lang="ru-RU" sz="1600" b="1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418475"/>
                  </a:ext>
                </a:extLst>
              </a:tr>
              <a:tr h="7141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Сильная (S)</a:t>
                      </a:r>
                      <a:endParaRPr lang="ru-RU" sz="1600" b="1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Нейтральная (N)</a:t>
                      </a:r>
                      <a:endParaRPr lang="ru-RU" sz="1600" b="1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Слабая (W)</a:t>
                      </a:r>
                      <a:endParaRPr lang="ru-RU" sz="1600" b="1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2197714516"/>
                  </a:ext>
                </a:extLst>
              </a:tr>
              <a:tr h="360277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Стратегия организации</a:t>
                      </a:r>
                      <a:endParaRPr lang="ru-RU" sz="16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873518465"/>
                  </a:ext>
                </a:extLst>
              </a:tr>
              <a:tr h="360277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Бизнес-стратегии </a:t>
                      </a:r>
                      <a:endParaRPr lang="ru-RU" sz="16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2926862885"/>
                  </a:ext>
                </a:extLst>
              </a:tr>
              <a:tr h="360277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Организационная структура</a:t>
                      </a:r>
                      <a:endParaRPr lang="ru-RU" sz="16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832572122"/>
                  </a:ext>
                </a:extLst>
              </a:tr>
              <a:tr h="360277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Финансы</a:t>
                      </a:r>
                      <a:endParaRPr lang="ru-RU" sz="16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2799603584"/>
                  </a:ext>
                </a:extLst>
              </a:tr>
              <a:tr h="360277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 затрат </a:t>
                      </a:r>
                      <a:endParaRPr lang="ru-RU" sz="160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878680476"/>
                  </a:ext>
                </a:extLst>
              </a:tr>
              <a:tr h="360277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</a:t>
                      </a:r>
                      <a:endParaRPr lang="ru-RU" sz="160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882017956"/>
                  </a:ext>
                </a:extLst>
              </a:tr>
              <a:tr h="714198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Инновации как способ к реализации на рынке продуктов</a:t>
                      </a:r>
                      <a:endParaRPr lang="ru-RU" sz="16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6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491683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6948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543" y="411480"/>
            <a:ext cx="8092440" cy="1119263"/>
          </a:xfrm>
        </p:spPr>
        <p:txBody>
          <a:bodyPr>
            <a:normAutofit/>
          </a:bodyPr>
          <a:lstStyle/>
          <a:p>
            <a:pPr algn="ctr"/>
            <a:r>
              <a:rPr lang="ru-RU" sz="3200" b="1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Определение проблем </a:t>
            </a:r>
            <a:r>
              <a:rPr lang="ru-RU" sz="3200" b="1" u="sng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маркетинга </a:t>
            </a:r>
            <a:r>
              <a:rPr lang="ru-RU" sz="3200" b="1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ООО «</a:t>
            </a:r>
            <a:r>
              <a:rPr lang="ru-RU" sz="3200" b="1" u="sng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Клининг</a:t>
            </a:r>
            <a:r>
              <a:rPr lang="ru-RU" sz="3200" b="1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 Гарант</a:t>
            </a:r>
            <a:r>
              <a:rPr lang="ru-RU" sz="3200" b="1" u="sng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endParaRPr lang="ru-RU" sz="3200" u="sng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0565485"/>
              </p:ext>
            </p:extLst>
          </p:nvPr>
        </p:nvGraphicFramePr>
        <p:xfrm>
          <a:off x="304799" y="1530743"/>
          <a:ext cx="8488680" cy="5053335"/>
        </p:xfrm>
        <a:graphic>
          <a:graphicData uri="http://schemas.openxmlformats.org/drawingml/2006/table">
            <a:tbl>
              <a:tblPr firstRow="1" firstCol="1" bandRow="1">
                <a:tableStyleId>{0660B408-B3CF-4A94-85FC-2B1E0A45F4A2}</a:tableStyleId>
              </a:tblPr>
              <a:tblGrid>
                <a:gridCol w="1602663">
                  <a:extLst>
                    <a:ext uri="{9D8B030D-6E8A-4147-A177-3AD203B41FA5}">
                      <a16:colId xmlns:a16="http://schemas.microsoft.com/office/drawing/2014/main" val="1868019436"/>
                    </a:ext>
                  </a:extLst>
                </a:gridCol>
                <a:gridCol w="1072970">
                  <a:extLst>
                    <a:ext uri="{9D8B030D-6E8A-4147-A177-3AD203B41FA5}">
                      <a16:colId xmlns:a16="http://schemas.microsoft.com/office/drawing/2014/main" val="602751254"/>
                    </a:ext>
                  </a:extLst>
                </a:gridCol>
                <a:gridCol w="1154460">
                  <a:extLst>
                    <a:ext uri="{9D8B030D-6E8A-4147-A177-3AD203B41FA5}">
                      <a16:colId xmlns:a16="http://schemas.microsoft.com/office/drawing/2014/main" val="1014661229"/>
                    </a:ext>
                  </a:extLst>
                </a:gridCol>
                <a:gridCol w="1230859">
                  <a:extLst>
                    <a:ext uri="{9D8B030D-6E8A-4147-A177-3AD203B41FA5}">
                      <a16:colId xmlns:a16="http://schemas.microsoft.com/office/drawing/2014/main" val="2402253960"/>
                    </a:ext>
                  </a:extLst>
                </a:gridCol>
                <a:gridCol w="1171437">
                  <a:extLst>
                    <a:ext uri="{9D8B030D-6E8A-4147-A177-3AD203B41FA5}">
                      <a16:colId xmlns:a16="http://schemas.microsoft.com/office/drawing/2014/main" val="3568370404"/>
                    </a:ext>
                  </a:extLst>
                </a:gridCol>
                <a:gridCol w="1067875">
                  <a:extLst>
                    <a:ext uri="{9D8B030D-6E8A-4147-A177-3AD203B41FA5}">
                      <a16:colId xmlns:a16="http://schemas.microsoft.com/office/drawing/2014/main" val="423910317"/>
                    </a:ext>
                  </a:extLst>
                </a:gridCol>
                <a:gridCol w="1188416">
                  <a:extLst>
                    <a:ext uri="{9D8B030D-6E8A-4147-A177-3AD203B41FA5}">
                      <a16:colId xmlns:a16="http://schemas.microsoft.com/office/drawing/2014/main" val="1597494478"/>
                    </a:ext>
                  </a:extLst>
                </a:gridCol>
              </a:tblGrid>
              <a:tr h="1056142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спроса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Появление новых поставщиков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региональных рынков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Ужесточение конкуренции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требований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Неразвитость рынка трудовых ресурсов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687034687"/>
                  </a:ext>
                </a:extLst>
              </a:tr>
              <a:tr h="66619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Широкий ассортиментный перечень 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2397348634"/>
                  </a:ext>
                </a:extLst>
              </a:tr>
              <a:tr h="88826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Предложения в сфере промышленного клининга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1352928016"/>
                  </a:ext>
                </a:extLst>
              </a:tr>
              <a:tr h="44413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Ценовая политика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2528643000"/>
                  </a:ext>
                </a:extLst>
              </a:tr>
              <a:tr h="222066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Имидж 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4179151534"/>
                  </a:ext>
                </a:extLst>
              </a:tr>
              <a:tr h="111033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Низкая удовлетворенность существующих клиентов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3275414830"/>
                  </a:ext>
                </a:extLst>
              </a:tr>
              <a:tr h="66619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Ограниченные финансовые возможности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0" marB="0"/>
                </a:tc>
                <a:extLst>
                  <a:ext uri="{0D108BD9-81ED-4DB2-BD59-A6C34878D82A}">
                    <a16:rowId xmlns:a16="http://schemas.microsoft.com/office/drawing/2014/main" val="2599407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1891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1480" y="609600"/>
            <a:ext cx="8275320" cy="13563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Предлагаемая организационная структура отдела </a:t>
            </a:r>
            <a:r>
              <a:rPr lang="ru-RU" sz="3600" b="1" u="sng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маркетинга компании</a:t>
            </a:r>
            <a:endParaRPr lang="ru-RU" u="sng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85" t="42189" r="28327" b="32155"/>
          <a:stretch/>
        </p:blipFill>
        <p:spPr bwMode="auto">
          <a:xfrm>
            <a:off x="1341120" y="2636520"/>
            <a:ext cx="6888480" cy="2743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98273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Затраты на формирование отдела маркетинга</a:t>
            </a:r>
            <a:endParaRPr lang="ru-RU" sz="3200" u="sng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293856"/>
              </p:ext>
            </p:extLst>
          </p:nvPr>
        </p:nvGraphicFramePr>
        <p:xfrm>
          <a:off x="609600" y="2179320"/>
          <a:ext cx="7910513" cy="3703320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2756022">
                  <a:extLst>
                    <a:ext uri="{9D8B030D-6E8A-4147-A177-3AD203B41FA5}">
                      <a16:colId xmlns:a16="http://schemas.microsoft.com/office/drawing/2014/main" val="3012574112"/>
                    </a:ext>
                  </a:extLst>
                </a:gridCol>
                <a:gridCol w="2480737">
                  <a:extLst>
                    <a:ext uri="{9D8B030D-6E8A-4147-A177-3AD203B41FA5}">
                      <a16:colId xmlns:a16="http://schemas.microsoft.com/office/drawing/2014/main" val="647572824"/>
                    </a:ext>
                  </a:extLst>
                </a:gridCol>
                <a:gridCol w="2673754">
                  <a:extLst>
                    <a:ext uri="{9D8B030D-6E8A-4147-A177-3AD203B41FA5}">
                      <a16:colId xmlns:a16="http://schemas.microsoft.com/office/drawing/2014/main" val="487214116"/>
                    </a:ext>
                  </a:extLst>
                </a:gridCol>
              </a:tblGrid>
              <a:tr h="404741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Цена, в руб.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975846583"/>
                  </a:ext>
                </a:extLst>
              </a:tr>
              <a:tr h="390928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2 000х5=10 000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960422757"/>
                  </a:ext>
                </a:extLst>
              </a:tr>
              <a:tr h="39783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Стулья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1 000х5= 5 000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459079133"/>
                  </a:ext>
                </a:extLst>
              </a:tr>
              <a:tr h="77633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ПК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Периферийные устройства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8 000х5=40 000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77 000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481421608"/>
                  </a:ext>
                </a:extLst>
              </a:tr>
              <a:tr h="533071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Канцелярские принадлежности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30 000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60584234"/>
                  </a:ext>
                </a:extLst>
              </a:tr>
              <a:tr h="39783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Жалюзи на окна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10 000х4=40 000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4035876017"/>
                  </a:ext>
                </a:extLst>
              </a:tr>
              <a:tr h="390928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Кондиционер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15 000х1=15 000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48705555"/>
                  </a:ext>
                </a:extLst>
              </a:tr>
              <a:tr h="411648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217 000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412005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2739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Оценка эффективности работы отдела </a:t>
            </a:r>
            <a:r>
              <a:rPr lang="ru-RU" sz="3200" b="1" u="sng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маркетинга</a:t>
            </a:r>
            <a:endParaRPr lang="ru-RU" sz="3200" b="1" u="sng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856993"/>
              </p:ext>
            </p:extLst>
          </p:nvPr>
        </p:nvGraphicFramePr>
        <p:xfrm>
          <a:off x="731520" y="2087880"/>
          <a:ext cx="7772400" cy="4156099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3885785">
                  <a:extLst>
                    <a:ext uri="{9D8B030D-6E8A-4147-A177-3AD203B41FA5}">
                      <a16:colId xmlns:a16="http://schemas.microsoft.com/office/drawing/2014/main" val="1296924033"/>
                    </a:ext>
                  </a:extLst>
                </a:gridCol>
                <a:gridCol w="3886615">
                  <a:extLst>
                    <a:ext uri="{9D8B030D-6E8A-4147-A177-3AD203B41FA5}">
                      <a16:colId xmlns:a16="http://schemas.microsoft.com/office/drawing/2014/main" val="838608574"/>
                    </a:ext>
                  </a:extLst>
                </a:gridCol>
              </a:tblGrid>
              <a:tr h="317655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Прогноз, тыс.р.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4249716"/>
                  </a:ext>
                </a:extLst>
              </a:tr>
              <a:tr h="1039519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Единовременные затраты, связанные с реорганизацией отдела маркетинга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7883166"/>
                  </a:ext>
                </a:extLst>
              </a:tr>
              <a:tr h="1039519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Текущие затраты, связанные с функционированием отдела маркетинга за год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2 641,6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5141664"/>
                  </a:ext>
                </a:extLst>
              </a:tr>
              <a:tr h="1039519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Прирост прибыли, связанный с реорганизацией маркетинговой деятельности за год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10 014,5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9964284"/>
                  </a:ext>
                </a:extLst>
              </a:tr>
              <a:tr h="678587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Экономический эффект за год (стр. 3 - стр. 2 - стр. 1)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7 155,9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7478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9799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381000"/>
            <a:ext cx="8092439" cy="9448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Выбор стратегии </a:t>
            </a:r>
            <a:r>
              <a:rPr lang="ru-RU" sz="3200" b="1" u="sng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маркетинга. </a:t>
            </a:r>
            <a:br>
              <a:rPr lang="ru-RU" sz="3200" b="1" u="sng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3200" b="1" u="sng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Решение проблемы </a:t>
            </a:r>
            <a:endParaRPr lang="ru-RU" sz="3200" u="sng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3145942"/>
              </p:ext>
            </p:extLst>
          </p:nvPr>
        </p:nvGraphicFramePr>
        <p:xfrm>
          <a:off x="457201" y="1447800"/>
          <a:ext cx="8214360" cy="4785360"/>
        </p:xfrm>
        <a:graphic>
          <a:graphicData uri="http://schemas.openxmlformats.org/drawingml/2006/table">
            <a:tbl>
              <a:tblPr firstRow="1" firstCol="1" bandRow="1">
                <a:tableStyleId>{0660B408-B3CF-4A94-85FC-2B1E0A45F4A2}</a:tableStyleId>
              </a:tblPr>
              <a:tblGrid>
                <a:gridCol w="1780872">
                  <a:extLst>
                    <a:ext uri="{9D8B030D-6E8A-4147-A177-3AD203B41FA5}">
                      <a16:colId xmlns:a16="http://schemas.microsoft.com/office/drawing/2014/main" val="2052435953"/>
                    </a:ext>
                  </a:extLst>
                </a:gridCol>
                <a:gridCol w="1510967">
                  <a:extLst>
                    <a:ext uri="{9D8B030D-6E8A-4147-A177-3AD203B41FA5}">
                      <a16:colId xmlns:a16="http://schemas.microsoft.com/office/drawing/2014/main" val="3082368133"/>
                    </a:ext>
                  </a:extLst>
                </a:gridCol>
                <a:gridCol w="3151504">
                  <a:extLst>
                    <a:ext uri="{9D8B030D-6E8A-4147-A177-3AD203B41FA5}">
                      <a16:colId xmlns:a16="http://schemas.microsoft.com/office/drawing/2014/main" val="254483612"/>
                    </a:ext>
                  </a:extLst>
                </a:gridCol>
                <a:gridCol w="1771017">
                  <a:extLst>
                    <a:ext uri="{9D8B030D-6E8A-4147-A177-3AD203B41FA5}">
                      <a16:colId xmlns:a16="http://schemas.microsoft.com/office/drawing/2014/main" val="718872797"/>
                    </a:ext>
                  </a:extLst>
                </a:gridCol>
              </a:tblGrid>
              <a:tr h="638048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Вариант стратегии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Источники роста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3985899"/>
                  </a:ext>
                </a:extLst>
              </a:tr>
              <a:tr h="66611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Стратегия проникновения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Есть все шансы в реализации стратегии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Указаны в порядке приоритетности:</a:t>
                      </a:r>
                      <a:b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промо-акций для роста частоты совершения покупок</a:t>
                      </a:r>
                      <a:b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Открытие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представительства в регионах (не освоенных до сих пор)</a:t>
                      </a:r>
                      <a:b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Расширение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ассортимента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0082401"/>
                  </a:ext>
                </a:extLst>
              </a:tr>
              <a:tr h="693435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Стратегия развития рынка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Компания обладает всеми ресурсами и возможностями к реализации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1808465"/>
                  </a:ext>
                </a:extLst>
              </a:tr>
              <a:tr h="957072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Стратегия развития товара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Вероятна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Компания обладает всеми ресурсами для расширения ассортимента и ввода новой категории, с относительными затруднениями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2327159"/>
                  </a:ext>
                </a:extLst>
              </a:tr>
              <a:tr h="1830695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Стратегия диверсификации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возможна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компании есть возможности роста на текущих рынках с помощью текущих и новых товаров. Диверсифицировать портфель не рекомендуется.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114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22482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487680"/>
            <a:ext cx="7406640" cy="1356360"/>
          </a:xfrm>
        </p:spPr>
        <p:txBody>
          <a:bodyPr>
            <a:normAutofit/>
          </a:bodyPr>
          <a:lstStyle/>
          <a:p>
            <a:pPr algn="ctr"/>
            <a:r>
              <a:rPr lang="ru-RU" sz="3200" b="1" u="sng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Эффективный маркетинг в компании сферы услуг «</a:t>
            </a:r>
            <a:r>
              <a:rPr lang="ru-RU" sz="3200" b="1" u="sng" dirty="0" err="1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Клининг</a:t>
            </a:r>
            <a:r>
              <a:rPr lang="ru-RU" sz="3200" b="1" u="sng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Гарант»</a:t>
            </a:r>
            <a:endParaRPr lang="ru-RU" sz="3200" b="1" u="sng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9037249"/>
              </p:ext>
            </p:extLst>
          </p:nvPr>
        </p:nvGraphicFramePr>
        <p:xfrm>
          <a:off x="857250" y="1844040"/>
          <a:ext cx="7799070" cy="4556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8829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u="sng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используемых источников</a:t>
            </a:r>
            <a:endParaRPr lang="ru-RU" sz="3200" b="1" u="sng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7670" y="1737360"/>
            <a:ext cx="8305799" cy="4663440"/>
          </a:xfrm>
        </p:spPr>
        <p:txBody>
          <a:bodyPr>
            <a:noAutofit/>
          </a:bodyPr>
          <a:lstStyle/>
          <a:p>
            <a:pPr marL="0" lvl="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Арутюнова Д.В. Стратегический менеджмент. – Таганрог.: Высшая школа, 2016. – 248 с.</a:t>
            </a:r>
          </a:p>
          <a:p>
            <a:pPr marL="0" lvl="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Глоян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Р.Р. Формирование маркетинговой политики предприятия//Современные научные достижения и инновационные технологии в гуманитарной и технической сферах. – 2016. – С.151-155.</a:t>
            </a:r>
          </a:p>
          <a:p>
            <a:pPr marL="0" lvl="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Годин А.М. Маркетинг. – М.: «Дашков и К», 2016. – 258 с.</a:t>
            </a:r>
          </a:p>
          <a:p>
            <a:pPr marL="0" lvl="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Голубков Е.П. О понятии «стратегия», ее роль в маркетинговом планировании//Маркетинг в России и за рубежом. – 2014. - №5. – С.3-20.</a:t>
            </a:r>
          </a:p>
          <a:p>
            <a:pPr marL="0" lvl="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Лапыгин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Ю.Н. Теория организации. – М.: Инфра-М, 2014. – 201 с.</a:t>
            </a:r>
          </a:p>
          <a:p>
            <a:pPr marL="0" lvl="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Морозов Ю.В. Основы маркетинга. – М.: Дашков и К</a:t>
            </a:r>
            <a:r>
              <a:rPr lang="ru-RU" sz="16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2016. – 148 c.</a:t>
            </a:r>
          </a:p>
          <a:p>
            <a:pPr marL="0" lvl="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Раганян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С.А. Маркетинговая стратегия и её роль в развитии организации//Управление и экономика в XXI веке. – 2017. – №2. – С.25-29.</a:t>
            </a:r>
          </a:p>
          <a:p>
            <a:pPr marL="0" lvl="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Реброва Н.П. Основы маркетинга. – М.: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2016. – 277 c.</a:t>
            </a:r>
          </a:p>
          <a:p>
            <a:pPr marL="0" lvl="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Романов А.А. Маркетинговые коммуникации. – М.: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Эксмо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2011. – 432 с.</a:t>
            </a:r>
          </a:p>
          <a:p>
            <a:pPr marL="0" lvl="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Синяева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И.М. Маркетинг. – М.: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2016. – 495 с.</a:t>
            </a:r>
          </a:p>
          <a:p>
            <a:pPr marL="0" lvl="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Смирнов Н.А. Маркетинг. –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Княгинино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Высшая школа, 2016. – 144 с.</a:t>
            </a:r>
          </a:p>
          <a:p>
            <a:pPr marL="0" lvl="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Шушкин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М.А. Стратегия и тактика организации. –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Н.Новгород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НГАСУ, 2015. – 195 с.</a:t>
            </a:r>
          </a:p>
          <a:p>
            <a:pPr marL="0" lvl="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Яковлева-Чернышева А.Ю. Механизм управления маркетингом в предпринимательских структурах//Управление и экономика в XXI веке. – 2014. - №1. – С.43-47.</a:t>
            </a:r>
          </a:p>
          <a:p>
            <a:pPr>
              <a:lnSpc>
                <a:spcPct val="100000"/>
              </a:lnSpc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7644775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text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13561" y="2286000"/>
            <a:ext cx="5731480" cy="380904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190556" y="1047095"/>
            <a:ext cx="697748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/>
                <a:solidFill>
                  <a:schemeClr val="accent3"/>
                </a:solidFill>
              </a:rPr>
              <a:t>СПАСИБО ЗА ВНИМАНИЕ!</a:t>
            </a:r>
            <a:endParaRPr lang="ru-RU" sz="44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874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A5FC2659-59AB-4EC4-8496-A4F1AE39129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62771" y="155763"/>
            <a:ext cx="1028700" cy="10287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0CF4A2-34D9-46FB-9E3D-3BC807877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4966" y="229475"/>
            <a:ext cx="7804856" cy="723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ru-RU" sz="3200" b="1" u="sng" kern="120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  <a:r>
              <a:rPr lang="en-US" sz="2800" kern="12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1CA646-FA73-4CBA-9EA0-6CDC247B1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778" y="1061157"/>
            <a:ext cx="8658578" cy="5226754"/>
          </a:xfrm>
        </p:spPr>
        <p:txBody>
          <a:bodyPr vert="horz" lIns="91440" tIns="45720" rIns="91440" bIns="45720" rtlCol="0">
            <a:noAutofit/>
          </a:bodyPr>
          <a:lstStyle/>
          <a:p>
            <a:pPr algn="ctr"/>
            <a:r>
              <a:rPr lang="tt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Актуал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tt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ность исследования </a:t>
            </a:r>
            <a:r>
              <a:rPr lang="tt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особенностей совершенствования маркетинговой стратегии компании обусловлена тем, что на сегодняшний день сильно возросла роль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стратегического поведения компаний, определяющее их конкурентные преимущества. Выверенная и эффективная стратегия позволяет компаниям не отставать от изменений на рынке, выживать и даже развиваться.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рыночных условиях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проработка действенной стратегии маркетинга включает в себя процесс поиска выгодных путей выполнения поставленных задач при достаточно прогнозируемых условиях внешней среды. Для этого необходимо определить и прогнозировать параметры внешней среды, ассортимент продукции, товаров и услуг, цены поставщиков, рынка сбыта, и ключевое – разработать долгосрочные цели и стратегию их достижения. Не применяющие стратегического планирования компании будут вынуждены проиграть в конкурентной борьбе.</a:t>
            </a:r>
          </a:p>
        </p:txBody>
      </p:sp>
    </p:spTree>
    <p:extLst>
      <p:ext uri="{BB962C8B-B14F-4D97-AF65-F5344CB8AC3E}">
        <p14:creationId xmlns:p14="http://schemas.microsoft.com/office/powerpoint/2010/main" val="1741624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0CF4A2-34D9-46FB-9E3D-3BC807877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4966" y="461435"/>
            <a:ext cx="7804856" cy="723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ru-RU" sz="3200" b="1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Предмет, объект и цель исследования</a:t>
            </a:r>
            <a:r>
              <a:rPr lang="en-US" sz="3200" b="1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5" name="Рисунок 4" descr="Попасть в яблочко">
            <a:extLst>
              <a:ext uri="{FF2B5EF4-FFF2-40B4-BE49-F238E27FC236}">
                <a16:creationId xmlns:a16="http://schemas.microsoft.com/office/drawing/2014/main" id="{5FC703A8-DBF2-4484-8DDE-608707E59AFD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25778" y="270063"/>
            <a:ext cx="914400" cy="914400"/>
          </a:xfrm>
          <a:prstGeom prst="rect">
            <a:avLst/>
          </a:prstGeom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277161393"/>
              </p:ext>
            </p:extLst>
          </p:nvPr>
        </p:nvGraphicFramePr>
        <p:xfrm>
          <a:off x="1214966" y="1591168"/>
          <a:ext cx="6663268" cy="4550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86736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0CF4A2-34D9-46FB-9E3D-3BC807877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4966" y="461435"/>
            <a:ext cx="7804856" cy="723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ru-RU" sz="3200" b="1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3200" b="1" u="sng" kern="120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адачи исследования</a:t>
            </a:r>
            <a:r>
              <a:rPr lang="en-US" sz="3200" b="1" u="sng" kern="120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1CA646-FA73-4CBA-9EA0-6CDC247B1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778" y="1535289"/>
            <a:ext cx="8461022" cy="4752621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 lvl="0" indent="-457200" algn="just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сущность и значение стратегии и стратегического управления в системе маркетинга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сервисной компании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функции стратегического управления. 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Рассмотреть методические подходы к разработке маркетинговой стратегии компании и процессу выбора стратегических альтернатив; 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общий организационно-экономический анализ деятельности ООО «Клининг гарант».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Исследовать внешнюю и внутреннюю среду компании, осуществить оценку её конкурентных преимуществ. 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Проанализировать и внести коррективы в маркетинговую стратегию ООО «Клининг гарант».</a:t>
            </a:r>
          </a:p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endParaRPr lang="ru-RU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Рисунок 4" descr="Контрольный список">
            <a:extLst>
              <a:ext uri="{FF2B5EF4-FFF2-40B4-BE49-F238E27FC236}">
                <a16:creationId xmlns:a16="http://schemas.microsoft.com/office/drawing/2014/main" id="{0A3799E7-2A0A-43C0-96AA-50E056CD0D6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91911" y="27006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271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640080"/>
          </a:xfrm>
        </p:spPr>
        <p:txBody>
          <a:bodyPr>
            <a:normAutofit/>
          </a:bodyPr>
          <a:lstStyle/>
          <a:p>
            <a:pPr algn="ctr"/>
            <a:r>
              <a:rPr lang="ru-RU" sz="3200" b="1" u="sng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определения исследования</a:t>
            </a:r>
            <a:endParaRPr lang="ru-RU" sz="3200" b="1" u="sng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4625" t="26667" r="21625" b="19555"/>
          <a:stretch/>
        </p:blipFill>
        <p:spPr>
          <a:xfrm>
            <a:off x="971742" y="1280160"/>
            <a:ext cx="7425499" cy="390388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17221" y="5184041"/>
            <a:ext cx="8199120" cy="1323439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NewRomanPSMT"/>
              </a:rPr>
              <a:t>Маркетинговая стратегия: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</a:rPr>
              <a:t>совокупность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</a:rPr>
              <a:t>маркетинговых средств и инструментов, при помощи которых достигается эффективное продвижение товаров или услуг потребителям на выбранном рынке.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081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u="sng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Топ-10 компаний России (затраты на маркетинг)</a:t>
            </a:r>
            <a:endParaRPr lang="ru-RU" sz="3200" b="1" u="sng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18625" t="19556" r="19875" b="10222"/>
          <a:stretch/>
        </p:blipFill>
        <p:spPr>
          <a:xfrm>
            <a:off x="859236" y="1965960"/>
            <a:ext cx="7404654" cy="4518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771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u="sng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характеристика компании-объекта исследования</a:t>
            </a:r>
            <a:endParaRPr lang="ru-RU" sz="3200" b="1" u="sng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1961" y="2057400"/>
            <a:ext cx="8321040" cy="4358640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ООО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Клининг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Гарант» является достаточно успешной компанией в части комплексного обслуживания недвижимости. Компания образована в 2016 году в форме общества с ограниченной ответственностью. Большой практический опыт, уникальные знания и штат специалистов позволил приобрести репутацию честного и надежного делового партнера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Миссия ООО «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Клининг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Гарант» заключается в следующем: «Быть первыми среди поставщиков сервиса самого высшего качества при полном удовлетворении Клиента, достигаемом за счет технической компетентности и профессионализма всего персонала».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619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1539" y="487681"/>
            <a:ext cx="7406640" cy="1356360"/>
          </a:xfrm>
        </p:spPr>
        <p:txBody>
          <a:bodyPr>
            <a:normAutofit/>
          </a:bodyPr>
          <a:lstStyle/>
          <a:p>
            <a:pPr algn="ctr"/>
            <a:r>
              <a:rPr lang="ru-RU" sz="3200" b="1" u="sng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удовлетворенности клиентов компании</a:t>
            </a:r>
            <a:endParaRPr lang="ru-RU" sz="3200" b="1" u="sng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9494923"/>
              </p:ext>
            </p:extLst>
          </p:nvPr>
        </p:nvGraphicFramePr>
        <p:xfrm>
          <a:off x="396240" y="1844041"/>
          <a:ext cx="8397239" cy="4678678"/>
        </p:xfrm>
        <a:graphic>
          <a:graphicData uri="http://schemas.openxmlformats.org/drawingml/2006/table">
            <a:tbl>
              <a:tblPr firstRow="1" firstCol="1" bandRow="1">
                <a:tableStyleId>{0660B408-B3CF-4A94-85FC-2B1E0A45F4A2}</a:tableStyleId>
              </a:tblPr>
              <a:tblGrid>
                <a:gridCol w="1585399">
                  <a:extLst>
                    <a:ext uri="{9D8B030D-6E8A-4147-A177-3AD203B41FA5}">
                      <a16:colId xmlns:a16="http://schemas.microsoft.com/office/drawing/2014/main" val="429508544"/>
                    </a:ext>
                  </a:extLst>
                </a:gridCol>
                <a:gridCol w="1061410">
                  <a:extLst>
                    <a:ext uri="{9D8B030D-6E8A-4147-A177-3AD203B41FA5}">
                      <a16:colId xmlns:a16="http://schemas.microsoft.com/office/drawing/2014/main" val="1662020702"/>
                    </a:ext>
                  </a:extLst>
                </a:gridCol>
                <a:gridCol w="1142025">
                  <a:extLst>
                    <a:ext uri="{9D8B030D-6E8A-4147-A177-3AD203B41FA5}">
                      <a16:colId xmlns:a16="http://schemas.microsoft.com/office/drawing/2014/main" val="2408321617"/>
                    </a:ext>
                  </a:extLst>
                </a:gridCol>
                <a:gridCol w="1217599">
                  <a:extLst>
                    <a:ext uri="{9D8B030D-6E8A-4147-A177-3AD203B41FA5}">
                      <a16:colId xmlns:a16="http://schemas.microsoft.com/office/drawing/2014/main" val="292212479"/>
                    </a:ext>
                  </a:extLst>
                </a:gridCol>
                <a:gridCol w="1158820">
                  <a:extLst>
                    <a:ext uri="{9D8B030D-6E8A-4147-A177-3AD203B41FA5}">
                      <a16:colId xmlns:a16="http://schemas.microsoft.com/office/drawing/2014/main" val="1906559326"/>
                    </a:ext>
                  </a:extLst>
                </a:gridCol>
                <a:gridCol w="1056372">
                  <a:extLst>
                    <a:ext uri="{9D8B030D-6E8A-4147-A177-3AD203B41FA5}">
                      <a16:colId xmlns:a16="http://schemas.microsoft.com/office/drawing/2014/main" val="698136240"/>
                    </a:ext>
                  </a:extLst>
                </a:gridCol>
                <a:gridCol w="1175614">
                  <a:extLst>
                    <a:ext uri="{9D8B030D-6E8A-4147-A177-3AD203B41FA5}">
                      <a16:colId xmlns:a16="http://schemas.microsoft.com/office/drawing/2014/main" val="991243273"/>
                    </a:ext>
                  </a:extLst>
                </a:gridCol>
              </a:tblGrid>
              <a:tr h="97120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спроса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Появление новых поставщиков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региональных рынков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Ужесточение конкуренции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требований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Неразвитость рынка трудовых ресурсов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extLst>
                  <a:ext uri="{0D108BD9-81ED-4DB2-BD59-A6C34878D82A}">
                    <a16:rowId xmlns:a16="http://schemas.microsoft.com/office/drawing/2014/main" val="2425574809"/>
                  </a:ext>
                </a:extLst>
              </a:tr>
              <a:tr h="64139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Широкий ассортиментный перечень 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extLst>
                  <a:ext uri="{0D108BD9-81ED-4DB2-BD59-A6C34878D82A}">
                    <a16:rowId xmlns:a16="http://schemas.microsoft.com/office/drawing/2014/main" val="3395396208"/>
                  </a:ext>
                </a:extLst>
              </a:tr>
              <a:tr h="855197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Предложения в сфере промышленного клининга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extLst>
                  <a:ext uri="{0D108BD9-81ED-4DB2-BD59-A6C34878D82A}">
                    <a16:rowId xmlns:a16="http://schemas.microsoft.com/office/drawing/2014/main" val="3497979584"/>
                  </a:ext>
                </a:extLst>
              </a:tr>
              <a:tr h="38848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Ценовая политика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extLst>
                  <a:ext uri="{0D108BD9-81ED-4DB2-BD59-A6C34878D82A}">
                    <a16:rowId xmlns:a16="http://schemas.microsoft.com/office/drawing/2014/main" val="2195234928"/>
                  </a:ext>
                </a:extLst>
              </a:tr>
              <a:tr h="21379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Имидж 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extLst>
                  <a:ext uri="{0D108BD9-81ED-4DB2-BD59-A6C34878D82A}">
                    <a16:rowId xmlns:a16="http://schemas.microsoft.com/office/drawing/2014/main" val="1453714162"/>
                  </a:ext>
                </a:extLst>
              </a:tr>
              <a:tr h="855197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Низкая удовлетворенность существующих клиентов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extLst>
                  <a:ext uri="{0D108BD9-81ED-4DB2-BD59-A6C34878D82A}">
                    <a16:rowId xmlns:a16="http://schemas.microsoft.com/office/drawing/2014/main" val="2899241624"/>
                  </a:ext>
                </a:extLst>
              </a:tr>
              <a:tr h="753404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Ограниченные финансовые возможности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93" marR="45893" marT="0" marB="0"/>
                </a:tc>
                <a:extLst>
                  <a:ext uri="{0D108BD9-81ED-4DB2-BD59-A6C34878D82A}">
                    <a16:rowId xmlns:a16="http://schemas.microsoft.com/office/drawing/2014/main" val="731148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939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579120"/>
            <a:ext cx="7406640" cy="838200"/>
          </a:xfrm>
        </p:spPr>
        <p:txBody>
          <a:bodyPr>
            <a:normAutofit/>
          </a:bodyPr>
          <a:lstStyle/>
          <a:p>
            <a:r>
              <a:rPr lang="ru-RU" sz="3200" b="1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SWOT-анализ ООО «</a:t>
            </a:r>
            <a:r>
              <a:rPr lang="ru-RU" sz="3200" b="1" u="sng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Клининг</a:t>
            </a:r>
            <a:r>
              <a:rPr lang="ru-RU" sz="3200" b="1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Гарант»</a:t>
            </a:r>
            <a:endParaRPr lang="ru-RU" sz="3200" b="1" u="sng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5808049"/>
              </p:ext>
            </p:extLst>
          </p:nvPr>
        </p:nvGraphicFramePr>
        <p:xfrm>
          <a:off x="487680" y="1417318"/>
          <a:ext cx="8107680" cy="512512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{0660B408-B3CF-4A94-85FC-2B1E0A45F4A2}</a:tableStyleId>
              </a:tblPr>
              <a:tblGrid>
                <a:gridCol w="4177077">
                  <a:extLst>
                    <a:ext uri="{9D8B030D-6E8A-4147-A177-3AD203B41FA5}">
                      <a16:colId xmlns:a16="http://schemas.microsoft.com/office/drawing/2014/main" val="333130262"/>
                    </a:ext>
                  </a:extLst>
                </a:gridCol>
                <a:gridCol w="3930603">
                  <a:extLst>
                    <a:ext uri="{9D8B030D-6E8A-4147-A177-3AD203B41FA5}">
                      <a16:colId xmlns:a16="http://schemas.microsoft.com/office/drawing/2014/main" val="3857979954"/>
                    </a:ext>
                  </a:extLst>
                </a:gridCol>
              </a:tblGrid>
              <a:tr h="29852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Сила и возможности</a:t>
                      </a:r>
                      <a:endParaRPr lang="ru-RU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Сила и угрозы</a:t>
                      </a:r>
                      <a:endParaRPr lang="ru-RU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2330519096"/>
                  </a:ext>
                </a:extLst>
              </a:tr>
              <a:tr h="238819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1.Выход на новые сегменты при высоком уровне обслуживания позволит повысить конкурентные позиции;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2.Организация новых каналов сбыта позволит увеличить количество потребителей;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3.Организация исследований рынка на должном уровне позволит выявить предпочтения клиентов и отслеживать изменения их предпочтений.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Удачное месторасположение позволит удержать конкурентные позиции;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Хорошее понимание потребителей позволяет изменить варианты оказываемых услуг даже при условии сокращения спроса;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Прочные конкурентные позиции помогут удержаться в условиях сложившейся экономической ситуации в стране.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318398576"/>
                  </a:ext>
                </a:extLst>
              </a:tr>
              <a:tr h="29852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Слабость и возможность</a:t>
                      </a:r>
                      <a:endParaRPr lang="ru-RU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Слабость и угроза</a:t>
                      </a:r>
                      <a:endParaRPr lang="ru-RU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570724349"/>
                  </a:ext>
                </a:extLst>
              </a:tr>
              <a:tr h="208967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1.Возможность выхода на новые сегменты при низком уровне маркетинга может превратиться в угрозу деятельности и даже привести к убыткам;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2.Размещение рекламы поможет привлечь дополнительных клиентов;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3.удобное расположение определит возможность выхода на региональный рынок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1.Невысокий уровень маркетинговой политики в «жизни» компании может стать выгодной для конкурентов и затруднить сбытовой процесс;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2.Непродуманность рекламной кампании может снизить спрос и общую прибыль;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3.спад в экономике страны приведёт к изменению развития кампании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90" marR="63990" marT="0" marB="0"/>
                </a:tc>
                <a:extLst>
                  <a:ext uri="{0D108BD9-81ED-4DB2-BD59-A6C34878D82A}">
                    <a16:rowId xmlns:a16="http://schemas.microsoft.com/office/drawing/2014/main" val="1180073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8771654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769</TotalTime>
  <Words>1221</Words>
  <Application>Microsoft Office PowerPoint</Application>
  <PresentationFormat>Экран (4:3)</PresentationFormat>
  <Paragraphs>250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18</vt:i4>
      </vt:variant>
    </vt:vector>
  </HeadingPairs>
  <TitlesOfParts>
    <vt:vector size="31" baseType="lpstr">
      <vt:lpstr>Arial Black</vt:lpstr>
      <vt:lpstr>Calibri</vt:lpstr>
      <vt:lpstr>Calibri Light</vt:lpstr>
      <vt:lpstr>Corbel</vt:lpstr>
      <vt:lpstr>Times New Roman</vt:lpstr>
      <vt:lpstr>TimesNewRomanPSMT</vt:lpstr>
      <vt:lpstr>Wingdings 2</vt:lpstr>
      <vt:lpstr>HDOfficeLightV0</vt:lpstr>
      <vt:lpstr>1_HDOfficeLightV0</vt:lpstr>
      <vt:lpstr>2_HDOfficeLightV0</vt:lpstr>
      <vt:lpstr>3_HDOfficeLightV0</vt:lpstr>
      <vt:lpstr>4_HDOfficeLightV0</vt:lpstr>
      <vt:lpstr>Базис</vt:lpstr>
      <vt:lpstr> Оценка эффективности системы маркетинга сервисной компании на примере ООО «Клининг Гарант» </vt:lpstr>
      <vt:lpstr>Актуальность </vt:lpstr>
      <vt:lpstr>Предмет, объект и цель исследования </vt:lpstr>
      <vt:lpstr>Задачи исследования </vt:lpstr>
      <vt:lpstr>Основные определения исследования</vt:lpstr>
      <vt:lpstr>Топ-10 компаний России (затраты на маркетинг)</vt:lpstr>
      <vt:lpstr>Краткая характеристика компании-объекта исследования</vt:lpstr>
      <vt:lpstr>Уровень удовлетворенности клиентов компании</vt:lpstr>
      <vt:lpstr>SWOT-анализ ООО «Клининг Гарант»</vt:lpstr>
      <vt:lpstr>SNW-анализ компании</vt:lpstr>
      <vt:lpstr>Определение проблем маркетинга ООО «Клининг Гарант»</vt:lpstr>
      <vt:lpstr>Предлагаемая организационная структура отдела маркетинга компании</vt:lpstr>
      <vt:lpstr>Затраты на формирование отдела маркетинга</vt:lpstr>
      <vt:lpstr>Оценка эффективности работы отдела маркетинга</vt:lpstr>
      <vt:lpstr>Выбор стратегии маркетинга.  Решение проблемы </vt:lpstr>
      <vt:lpstr>Эффективный маркетинг в компании сферы услуг «Клининг Гарант»</vt:lpstr>
      <vt:lpstr>Список используемых источников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Совершенствование стратегии маркетинга на предприятии в ООО «Клининг Гарант»</dc:title>
  <dc:creator>User</dc:creator>
  <cp:lastModifiedBy>User</cp:lastModifiedBy>
  <cp:revision>27</cp:revision>
  <dcterms:created xsi:type="dcterms:W3CDTF">2018-05-21T14:40:37Z</dcterms:created>
  <dcterms:modified xsi:type="dcterms:W3CDTF">2018-08-13T07:31:11Z</dcterms:modified>
</cp:coreProperties>
</file>