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73" r:id="rId2"/>
    <p:sldId id="257" r:id="rId3"/>
    <p:sldId id="260" r:id="rId4"/>
    <p:sldId id="258" r:id="rId5"/>
    <p:sldId id="259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400205-5EB7-4FF5-BF4E-0C133604739A}" type="doc">
      <dgm:prSet loTypeId="urn:microsoft.com/office/officeart/2005/8/layout/vList2" loCatId="list" qsTypeId="urn:microsoft.com/office/officeart/2005/8/quickstyle/3d2" qsCatId="3D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5B6A79A1-29EA-4DCD-B71F-6E7BB50D4721}">
      <dgm:prSet phldrT="[Текст]" custT="1"/>
      <dgm:spPr/>
      <dgm:t>
        <a:bodyPr/>
        <a:lstStyle/>
        <a:p>
          <a:r>
            <a:rPr lang="ru-RU" sz="1800" b="1" dirty="0" smtClean="0"/>
            <a:t>Актуальность</a:t>
          </a:r>
          <a:endParaRPr lang="ru-RU" sz="1800" b="1" dirty="0"/>
        </a:p>
      </dgm:t>
    </dgm:pt>
    <dgm:pt modelId="{29D3F779-F42E-4C06-A7C4-F964F920E24A}" type="parTrans" cxnId="{1C0A66AE-94AB-42AB-AEC8-D470A8AE1736}">
      <dgm:prSet/>
      <dgm:spPr/>
      <dgm:t>
        <a:bodyPr/>
        <a:lstStyle/>
        <a:p>
          <a:endParaRPr lang="ru-RU"/>
        </a:p>
      </dgm:t>
    </dgm:pt>
    <dgm:pt modelId="{85C2CE46-6577-40C6-B598-903630210256}" type="sibTrans" cxnId="{1C0A66AE-94AB-42AB-AEC8-D470A8AE1736}">
      <dgm:prSet/>
      <dgm:spPr/>
      <dgm:t>
        <a:bodyPr/>
        <a:lstStyle/>
        <a:p>
          <a:endParaRPr lang="ru-RU"/>
        </a:p>
      </dgm:t>
    </dgm:pt>
    <dgm:pt modelId="{7AD3632B-8C95-4847-9583-011DC262A99C}">
      <dgm:prSet phldrT="[Текст]" custT="1"/>
      <dgm:spPr/>
      <dgm:t>
        <a:bodyPr/>
        <a:lstStyle/>
        <a:p>
          <a:r>
            <a:rPr lang="ru-RU" sz="1800" dirty="0" smtClean="0"/>
            <a:t>Во многих предприятиях существует проблема несоответствия реальных действий со стороны руководства предприятий, в проведении мероприятий, обеспечивающих процесс адаптации студентов, проходящих производственную практику, в профессиональной деятельности на его начальном этапе. Поэтому, исследуя проблему адаптации студентов на предприятии во время прохождения производственной практики, можно будет устранить при помощи предложенных рекомендаций.</a:t>
          </a:r>
          <a:endParaRPr lang="ru-RU" sz="1800" dirty="0">
            <a:solidFill>
              <a:srgbClr val="FF0000"/>
            </a:solidFill>
          </a:endParaRPr>
        </a:p>
      </dgm:t>
    </dgm:pt>
    <dgm:pt modelId="{F61EBAD3-649D-43C8-BE93-011BF061ADA4}" type="parTrans" cxnId="{B8AE72F3-DCA4-4971-91A8-9EB043F17BDD}">
      <dgm:prSet/>
      <dgm:spPr/>
      <dgm:t>
        <a:bodyPr/>
        <a:lstStyle/>
        <a:p>
          <a:endParaRPr lang="ru-RU"/>
        </a:p>
      </dgm:t>
    </dgm:pt>
    <dgm:pt modelId="{9B60F7D0-0A98-4CCF-A943-2053A7D0E951}" type="sibTrans" cxnId="{B8AE72F3-DCA4-4971-91A8-9EB043F17BDD}">
      <dgm:prSet/>
      <dgm:spPr/>
      <dgm:t>
        <a:bodyPr/>
        <a:lstStyle/>
        <a:p>
          <a:endParaRPr lang="ru-RU"/>
        </a:p>
      </dgm:t>
    </dgm:pt>
    <dgm:pt modelId="{433B8527-E772-4DBB-962D-F09842FDC546}">
      <dgm:prSet phldrT="[Текст]" custT="1"/>
      <dgm:spPr/>
      <dgm:t>
        <a:bodyPr/>
        <a:lstStyle/>
        <a:p>
          <a:r>
            <a:rPr lang="ru-RU" sz="1800" dirty="0" smtClean="0"/>
            <a:t>анализ проблемы адаптации студентов на предприятии во время практики</a:t>
          </a:r>
          <a:endParaRPr lang="ru-RU" sz="1800" dirty="0"/>
        </a:p>
      </dgm:t>
    </dgm:pt>
    <dgm:pt modelId="{2B6BEC14-863F-4A7B-949E-C7969EF751D0}" type="parTrans" cxnId="{1315A181-5C6F-4E66-BE8F-7E01817C294E}">
      <dgm:prSet/>
      <dgm:spPr/>
      <dgm:t>
        <a:bodyPr/>
        <a:lstStyle/>
        <a:p>
          <a:endParaRPr lang="ru-RU"/>
        </a:p>
      </dgm:t>
    </dgm:pt>
    <dgm:pt modelId="{ACCBAC59-6E84-46F4-A385-711654A0BA10}" type="sibTrans" cxnId="{1315A181-5C6F-4E66-BE8F-7E01817C294E}">
      <dgm:prSet/>
      <dgm:spPr/>
      <dgm:t>
        <a:bodyPr/>
        <a:lstStyle/>
        <a:p>
          <a:endParaRPr lang="ru-RU"/>
        </a:p>
      </dgm:t>
    </dgm:pt>
    <dgm:pt modelId="{201D4470-9102-4C7E-B44E-2BF2526D07DB}">
      <dgm:prSet phldrT="[Текст]" custT="1"/>
      <dgm:spPr/>
      <dgm:t>
        <a:bodyPr/>
        <a:lstStyle/>
        <a:p>
          <a:r>
            <a:rPr lang="ru-RU" sz="1800" b="1" dirty="0" smtClean="0"/>
            <a:t>Задачи</a:t>
          </a:r>
          <a:endParaRPr lang="ru-RU" sz="1800" b="1" dirty="0"/>
        </a:p>
      </dgm:t>
    </dgm:pt>
    <dgm:pt modelId="{1A839B6D-C99C-4D10-846A-B0A9EFE3A6EE}" type="parTrans" cxnId="{1C1E588C-7FA8-4874-8CD0-D80B3BA1E3F4}">
      <dgm:prSet/>
      <dgm:spPr/>
      <dgm:t>
        <a:bodyPr/>
        <a:lstStyle/>
        <a:p>
          <a:endParaRPr lang="ru-RU"/>
        </a:p>
      </dgm:t>
    </dgm:pt>
    <dgm:pt modelId="{77261540-3B0E-48A8-B905-01DB65E14358}" type="sibTrans" cxnId="{1C1E588C-7FA8-4874-8CD0-D80B3BA1E3F4}">
      <dgm:prSet/>
      <dgm:spPr/>
      <dgm:t>
        <a:bodyPr/>
        <a:lstStyle/>
        <a:p>
          <a:endParaRPr lang="ru-RU"/>
        </a:p>
      </dgm:t>
    </dgm:pt>
    <dgm:pt modelId="{DD184B6C-56D1-48F9-A941-F7DE34395ECE}">
      <dgm:prSet phldrT="[Текст]" custT="1"/>
      <dgm:spPr/>
      <dgm:t>
        <a:bodyPr/>
        <a:lstStyle/>
        <a:p>
          <a:r>
            <a:rPr lang="ru-RU" sz="1800" u="none" dirty="0" smtClean="0"/>
            <a:t>проанализировать современные подходы к определению понятия и роли адаптации студентов в практике управления персоналом</a:t>
          </a:r>
          <a:endParaRPr lang="ru-RU" sz="1800" dirty="0"/>
        </a:p>
      </dgm:t>
    </dgm:pt>
    <dgm:pt modelId="{0663520F-7219-4CCC-AA2F-803011C54081}" type="parTrans" cxnId="{E11B2F19-E948-4BB6-A6DE-435F62B59556}">
      <dgm:prSet/>
      <dgm:spPr/>
      <dgm:t>
        <a:bodyPr/>
        <a:lstStyle/>
        <a:p>
          <a:endParaRPr lang="ru-RU"/>
        </a:p>
      </dgm:t>
    </dgm:pt>
    <dgm:pt modelId="{5C22B88E-7145-4BD9-BF59-D87B465CF574}" type="sibTrans" cxnId="{E11B2F19-E948-4BB6-A6DE-435F62B59556}">
      <dgm:prSet/>
      <dgm:spPr/>
      <dgm:t>
        <a:bodyPr/>
        <a:lstStyle/>
        <a:p>
          <a:endParaRPr lang="ru-RU"/>
        </a:p>
      </dgm:t>
    </dgm:pt>
    <dgm:pt modelId="{DEAF295A-271D-4AB6-8012-5E884DEAB7CC}">
      <dgm:prSet custT="1"/>
      <dgm:spPr/>
      <dgm:t>
        <a:bodyPr/>
        <a:lstStyle/>
        <a:p>
          <a:r>
            <a:rPr lang="ru-RU" sz="1800" u="none" dirty="0" smtClean="0"/>
            <a:t>охарактеризовать формы и виды адаптации студентов, проходящих производственную практику, организации к условиям среды</a:t>
          </a:r>
          <a:endParaRPr lang="ru-RU" sz="1800" u="none" dirty="0"/>
        </a:p>
      </dgm:t>
    </dgm:pt>
    <dgm:pt modelId="{9D82CAA0-D680-426A-8322-8E0D58CED089}" type="parTrans" cxnId="{767081A6-2E56-4045-B825-3004155A12F8}">
      <dgm:prSet/>
      <dgm:spPr/>
      <dgm:t>
        <a:bodyPr/>
        <a:lstStyle/>
        <a:p>
          <a:endParaRPr lang="ru-RU"/>
        </a:p>
      </dgm:t>
    </dgm:pt>
    <dgm:pt modelId="{E3B7C22D-D79E-4D1B-9CD5-3AE93761C0BB}" type="sibTrans" cxnId="{767081A6-2E56-4045-B825-3004155A12F8}">
      <dgm:prSet/>
      <dgm:spPr/>
      <dgm:t>
        <a:bodyPr/>
        <a:lstStyle/>
        <a:p>
          <a:endParaRPr lang="ru-RU"/>
        </a:p>
      </dgm:t>
    </dgm:pt>
    <dgm:pt modelId="{327EECFB-E0E7-462D-97BD-205D0880B1FA}">
      <dgm:prSet custT="1"/>
      <dgm:spPr/>
      <dgm:t>
        <a:bodyPr/>
        <a:lstStyle/>
        <a:p>
          <a:r>
            <a:rPr lang="ru-RU" sz="1800" u="none" dirty="0" smtClean="0"/>
            <a:t>проанализировать действующую систему адаптации студентов</a:t>
          </a:r>
          <a:endParaRPr lang="ru-RU" sz="1800" u="none" dirty="0"/>
        </a:p>
      </dgm:t>
    </dgm:pt>
    <dgm:pt modelId="{1FFCC848-3329-43E1-ABE4-B0B6C51C0213}" type="parTrans" cxnId="{FB5CA11F-6AA1-4DFC-98C0-2A5795AB955F}">
      <dgm:prSet/>
      <dgm:spPr/>
      <dgm:t>
        <a:bodyPr/>
        <a:lstStyle/>
        <a:p>
          <a:endParaRPr lang="ru-RU"/>
        </a:p>
      </dgm:t>
    </dgm:pt>
    <dgm:pt modelId="{E0926FCE-5511-4066-A193-9E3091AB5B5D}" type="sibTrans" cxnId="{FB5CA11F-6AA1-4DFC-98C0-2A5795AB955F}">
      <dgm:prSet/>
      <dgm:spPr/>
      <dgm:t>
        <a:bodyPr/>
        <a:lstStyle/>
        <a:p>
          <a:endParaRPr lang="ru-RU"/>
        </a:p>
      </dgm:t>
    </dgm:pt>
    <dgm:pt modelId="{659CD2FF-C876-4430-97D6-2662E21C6571}">
      <dgm:prSet custT="1"/>
      <dgm:spPr/>
      <dgm:t>
        <a:bodyPr/>
        <a:lstStyle/>
        <a:p>
          <a:r>
            <a:rPr lang="ru-RU" sz="1800" u="none" dirty="0" smtClean="0"/>
            <a:t>изучить проблему адаптации студентов</a:t>
          </a:r>
          <a:endParaRPr lang="ru-RU" sz="1800" u="none" dirty="0"/>
        </a:p>
      </dgm:t>
    </dgm:pt>
    <dgm:pt modelId="{A053881D-985A-4454-B8DB-4858939A8E70}" type="parTrans" cxnId="{910965A2-0478-41C4-9188-4B2F0084244D}">
      <dgm:prSet/>
      <dgm:spPr/>
      <dgm:t>
        <a:bodyPr/>
        <a:lstStyle/>
        <a:p>
          <a:endParaRPr lang="ru-RU"/>
        </a:p>
      </dgm:t>
    </dgm:pt>
    <dgm:pt modelId="{2DD8EE1D-BDD3-499D-BD00-76F6C3F68837}" type="sibTrans" cxnId="{910965A2-0478-41C4-9188-4B2F0084244D}">
      <dgm:prSet/>
      <dgm:spPr/>
      <dgm:t>
        <a:bodyPr/>
        <a:lstStyle/>
        <a:p>
          <a:endParaRPr lang="ru-RU"/>
        </a:p>
      </dgm:t>
    </dgm:pt>
    <dgm:pt modelId="{8ECFE6B6-A407-4EBC-A90E-EAFAD58088FA}">
      <dgm:prSet custT="1"/>
      <dgm:spPr/>
      <dgm:t>
        <a:bodyPr/>
        <a:lstStyle/>
        <a:p>
          <a:r>
            <a:rPr lang="ru-RU" sz="1800" u="none" dirty="0" smtClean="0"/>
            <a:t>разработать предложения по устранению проблем адаптации студентов на предприятии</a:t>
          </a:r>
          <a:endParaRPr lang="ru-RU" sz="1800" u="none" dirty="0"/>
        </a:p>
      </dgm:t>
    </dgm:pt>
    <dgm:pt modelId="{E2398B65-C8F4-4C6E-96CE-4ED44890C455}" type="parTrans" cxnId="{2E4F89B4-1E06-42A7-A673-0674E0E17C49}">
      <dgm:prSet/>
      <dgm:spPr/>
      <dgm:t>
        <a:bodyPr/>
        <a:lstStyle/>
        <a:p>
          <a:endParaRPr lang="ru-RU"/>
        </a:p>
      </dgm:t>
    </dgm:pt>
    <dgm:pt modelId="{E1AB1073-A2E1-4B8A-B1F5-5A4F6075F1B1}" type="sibTrans" cxnId="{2E4F89B4-1E06-42A7-A673-0674E0E17C49}">
      <dgm:prSet/>
      <dgm:spPr/>
      <dgm:t>
        <a:bodyPr/>
        <a:lstStyle/>
        <a:p>
          <a:endParaRPr lang="ru-RU"/>
        </a:p>
      </dgm:t>
    </dgm:pt>
    <dgm:pt modelId="{17B30D22-ED87-4516-BBF9-0B16C121A32D}">
      <dgm:prSet phldrT="[Текст]" custT="1"/>
      <dgm:spPr/>
      <dgm:t>
        <a:bodyPr/>
        <a:lstStyle/>
        <a:p>
          <a:r>
            <a:rPr lang="ru-RU" sz="1800" b="1" dirty="0" smtClean="0"/>
            <a:t>Цель</a:t>
          </a:r>
          <a:endParaRPr lang="ru-RU" sz="500" b="1" dirty="0"/>
        </a:p>
      </dgm:t>
    </dgm:pt>
    <dgm:pt modelId="{652C94E9-4E8B-4494-BF0A-BB0F6FB82DD9}" type="sibTrans" cxnId="{3261AEE3-5D73-4FEF-8632-91936ABF3667}">
      <dgm:prSet/>
      <dgm:spPr/>
      <dgm:t>
        <a:bodyPr/>
        <a:lstStyle/>
        <a:p>
          <a:endParaRPr lang="ru-RU"/>
        </a:p>
      </dgm:t>
    </dgm:pt>
    <dgm:pt modelId="{3B493B9F-9803-4A25-AF4E-C07645FCE405}" type="parTrans" cxnId="{3261AEE3-5D73-4FEF-8632-91936ABF3667}">
      <dgm:prSet/>
      <dgm:spPr/>
      <dgm:t>
        <a:bodyPr/>
        <a:lstStyle/>
        <a:p>
          <a:endParaRPr lang="ru-RU"/>
        </a:p>
      </dgm:t>
    </dgm:pt>
    <dgm:pt modelId="{11802883-8A60-48A1-9E4E-1847A53E69EB}" type="pres">
      <dgm:prSet presAssocID="{A0400205-5EB7-4FF5-BF4E-0C13360473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4F4BC5-EB73-46E0-9B91-C674E472416E}" type="pres">
      <dgm:prSet presAssocID="{5B6A79A1-29EA-4DCD-B71F-6E7BB50D472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9BA5A5-D326-4AF2-901A-6B51FF6B12B0}" type="pres">
      <dgm:prSet presAssocID="{5B6A79A1-29EA-4DCD-B71F-6E7BB50D4721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53F8B-41C8-4601-9763-235369B3A15E}" type="pres">
      <dgm:prSet presAssocID="{17B30D22-ED87-4516-BBF9-0B16C121A32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6A88D-4743-446D-AD37-345144F543EC}" type="pres">
      <dgm:prSet presAssocID="{17B30D22-ED87-4516-BBF9-0B16C121A32D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5428A0-0314-4F14-B266-86B80D4C36D8}" type="pres">
      <dgm:prSet presAssocID="{201D4470-9102-4C7E-B44E-2BF2526D07D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51C023-49BE-4777-93BC-B44FB0B4DC01}" type="pres">
      <dgm:prSet presAssocID="{201D4470-9102-4C7E-B44E-2BF2526D07DB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0A66AE-94AB-42AB-AEC8-D470A8AE1736}" srcId="{A0400205-5EB7-4FF5-BF4E-0C133604739A}" destId="{5B6A79A1-29EA-4DCD-B71F-6E7BB50D4721}" srcOrd="0" destOrd="0" parTransId="{29D3F779-F42E-4C06-A7C4-F964F920E24A}" sibTransId="{85C2CE46-6577-40C6-B598-903630210256}"/>
    <dgm:cxn modelId="{7209459B-5522-42B1-BE4E-9A14DB47611B}" type="presOf" srcId="{5B6A79A1-29EA-4DCD-B71F-6E7BB50D4721}" destId="{0F4F4BC5-EB73-46E0-9B91-C674E472416E}" srcOrd="0" destOrd="0" presId="urn:microsoft.com/office/officeart/2005/8/layout/vList2"/>
    <dgm:cxn modelId="{E11B2F19-E948-4BB6-A6DE-435F62B59556}" srcId="{201D4470-9102-4C7E-B44E-2BF2526D07DB}" destId="{DD184B6C-56D1-48F9-A941-F7DE34395ECE}" srcOrd="0" destOrd="0" parTransId="{0663520F-7219-4CCC-AA2F-803011C54081}" sibTransId="{5C22B88E-7145-4BD9-BF59-D87B465CF574}"/>
    <dgm:cxn modelId="{FB5CA11F-6AA1-4DFC-98C0-2A5795AB955F}" srcId="{201D4470-9102-4C7E-B44E-2BF2526D07DB}" destId="{327EECFB-E0E7-462D-97BD-205D0880B1FA}" srcOrd="2" destOrd="0" parTransId="{1FFCC848-3329-43E1-ABE4-B0B6C51C0213}" sibTransId="{E0926FCE-5511-4066-A193-9E3091AB5B5D}"/>
    <dgm:cxn modelId="{C7BB3BC0-1889-4931-B4B7-79F5669E83AF}" type="presOf" srcId="{659CD2FF-C876-4430-97D6-2662E21C6571}" destId="{1751C023-49BE-4777-93BC-B44FB0B4DC01}" srcOrd="0" destOrd="3" presId="urn:microsoft.com/office/officeart/2005/8/layout/vList2"/>
    <dgm:cxn modelId="{51B4C46E-D5F6-41CA-BE9D-5972CC46C8CC}" type="presOf" srcId="{433B8527-E772-4DBB-962D-F09842FDC546}" destId="{A376A88D-4743-446D-AD37-345144F543EC}" srcOrd="0" destOrd="0" presId="urn:microsoft.com/office/officeart/2005/8/layout/vList2"/>
    <dgm:cxn modelId="{B8AE72F3-DCA4-4971-91A8-9EB043F17BDD}" srcId="{5B6A79A1-29EA-4DCD-B71F-6E7BB50D4721}" destId="{7AD3632B-8C95-4847-9583-011DC262A99C}" srcOrd="0" destOrd="0" parTransId="{F61EBAD3-649D-43C8-BE93-011BF061ADA4}" sibTransId="{9B60F7D0-0A98-4CCF-A943-2053A7D0E951}"/>
    <dgm:cxn modelId="{81D88797-FAF4-4705-88AF-285C80F56E84}" type="presOf" srcId="{A0400205-5EB7-4FF5-BF4E-0C133604739A}" destId="{11802883-8A60-48A1-9E4E-1847A53E69EB}" srcOrd="0" destOrd="0" presId="urn:microsoft.com/office/officeart/2005/8/layout/vList2"/>
    <dgm:cxn modelId="{767081A6-2E56-4045-B825-3004155A12F8}" srcId="{201D4470-9102-4C7E-B44E-2BF2526D07DB}" destId="{DEAF295A-271D-4AB6-8012-5E884DEAB7CC}" srcOrd="1" destOrd="0" parTransId="{9D82CAA0-D680-426A-8322-8E0D58CED089}" sibTransId="{E3B7C22D-D79E-4D1B-9CD5-3AE93761C0BB}"/>
    <dgm:cxn modelId="{FBDB6922-709F-40A8-92BE-0DE45B449F0B}" type="presOf" srcId="{DD184B6C-56D1-48F9-A941-F7DE34395ECE}" destId="{1751C023-49BE-4777-93BC-B44FB0B4DC01}" srcOrd="0" destOrd="0" presId="urn:microsoft.com/office/officeart/2005/8/layout/vList2"/>
    <dgm:cxn modelId="{2E4F89B4-1E06-42A7-A673-0674E0E17C49}" srcId="{201D4470-9102-4C7E-B44E-2BF2526D07DB}" destId="{8ECFE6B6-A407-4EBC-A90E-EAFAD58088FA}" srcOrd="4" destOrd="0" parTransId="{E2398B65-C8F4-4C6E-96CE-4ED44890C455}" sibTransId="{E1AB1073-A2E1-4B8A-B1F5-5A4F6075F1B1}"/>
    <dgm:cxn modelId="{3E269670-D871-42AE-AA42-83BFCD7A0D56}" type="presOf" srcId="{7AD3632B-8C95-4847-9583-011DC262A99C}" destId="{689BA5A5-D326-4AF2-901A-6B51FF6B12B0}" srcOrd="0" destOrd="0" presId="urn:microsoft.com/office/officeart/2005/8/layout/vList2"/>
    <dgm:cxn modelId="{0B12D1A1-EDE3-4E39-A2C9-BB9F0C1C1E1C}" type="presOf" srcId="{17B30D22-ED87-4516-BBF9-0B16C121A32D}" destId="{E3153F8B-41C8-4601-9763-235369B3A15E}" srcOrd="0" destOrd="0" presId="urn:microsoft.com/office/officeart/2005/8/layout/vList2"/>
    <dgm:cxn modelId="{1C1E588C-7FA8-4874-8CD0-D80B3BA1E3F4}" srcId="{A0400205-5EB7-4FF5-BF4E-0C133604739A}" destId="{201D4470-9102-4C7E-B44E-2BF2526D07DB}" srcOrd="2" destOrd="0" parTransId="{1A839B6D-C99C-4D10-846A-B0A9EFE3A6EE}" sibTransId="{77261540-3B0E-48A8-B905-01DB65E14358}"/>
    <dgm:cxn modelId="{AD769BDE-12F1-4732-BFC4-699284E3775E}" type="presOf" srcId="{8ECFE6B6-A407-4EBC-A90E-EAFAD58088FA}" destId="{1751C023-49BE-4777-93BC-B44FB0B4DC01}" srcOrd="0" destOrd="4" presId="urn:microsoft.com/office/officeart/2005/8/layout/vList2"/>
    <dgm:cxn modelId="{7189C50A-CB43-46B8-A1F0-8D452DBE3F60}" type="presOf" srcId="{327EECFB-E0E7-462D-97BD-205D0880B1FA}" destId="{1751C023-49BE-4777-93BC-B44FB0B4DC01}" srcOrd="0" destOrd="2" presId="urn:microsoft.com/office/officeart/2005/8/layout/vList2"/>
    <dgm:cxn modelId="{6416F347-EDD5-48A6-892A-0C85656E21E4}" type="presOf" srcId="{201D4470-9102-4C7E-B44E-2BF2526D07DB}" destId="{9E5428A0-0314-4F14-B266-86B80D4C36D8}" srcOrd="0" destOrd="0" presId="urn:microsoft.com/office/officeart/2005/8/layout/vList2"/>
    <dgm:cxn modelId="{3261AEE3-5D73-4FEF-8632-91936ABF3667}" srcId="{A0400205-5EB7-4FF5-BF4E-0C133604739A}" destId="{17B30D22-ED87-4516-BBF9-0B16C121A32D}" srcOrd="1" destOrd="0" parTransId="{3B493B9F-9803-4A25-AF4E-C07645FCE405}" sibTransId="{652C94E9-4E8B-4494-BF0A-BB0F6FB82DD9}"/>
    <dgm:cxn modelId="{BE2B6A09-2FF6-4FDE-BF03-D3D2D5F81AF8}" type="presOf" srcId="{DEAF295A-271D-4AB6-8012-5E884DEAB7CC}" destId="{1751C023-49BE-4777-93BC-B44FB0B4DC01}" srcOrd="0" destOrd="1" presId="urn:microsoft.com/office/officeart/2005/8/layout/vList2"/>
    <dgm:cxn modelId="{1315A181-5C6F-4E66-BE8F-7E01817C294E}" srcId="{17B30D22-ED87-4516-BBF9-0B16C121A32D}" destId="{433B8527-E772-4DBB-962D-F09842FDC546}" srcOrd="0" destOrd="0" parTransId="{2B6BEC14-863F-4A7B-949E-C7969EF751D0}" sibTransId="{ACCBAC59-6E84-46F4-A385-711654A0BA10}"/>
    <dgm:cxn modelId="{910965A2-0478-41C4-9188-4B2F0084244D}" srcId="{201D4470-9102-4C7E-B44E-2BF2526D07DB}" destId="{659CD2FF-C876-4430-97D6-2662E21C6571}" srcOrd="3" destOrd="0" parTransId="{A053881D-985A-4454-B8DB-4858939A8E70}" sibTransId="{2DD8EE1D-BDD3-499D-BD00-76F6C3F68837}"/>
    <dgm:cxn modelId="{B93DBDC8-DF70-44B3-ACCC-B340900E81BA}" type="presParOf" srcId="{11802883-8A60-48A1-9E4E-1847A53E69EB}" destId="{0F4F4BC5-EB73-46E0-9B91-C674E472416E}" srcOrd="0" destOrd="0" presId="urn:microsoft.com/office/officeart/2005/8/layout/vList2"/>
    <dgm:cxn modelId="{CE8154BB-5757-441C-AD68-76FA4A154141}" type="presParOf" srcId="{11802883-8A60-48A1-9E4E-1847A53E69EB}" destId="{689BA5A5-D326-4AF2-901A-6B51FF6B12B0}" srcOrd="1" destOrd="0" presId="urn:microsoft.com/office/officeart/2005/8/layout/vList2"/>
    <dgm:cxn modelId="{E1B272CA-319B-48E8-8180-D145F21157BB}" type="presParOf" srcId="{11802883-8A60-48A1-9E4E-1847A53E69EB}" destId="{E3153F8B-41C8-4601-9763-235369B3A15E}" srcOrd="2" destOrd="0" presId="urn:microsoft.com/office/officeart/2005/8/layout/vList2"/>
    <dgm:cxn modelId="{FF6EE107-8E2E-4024-AA18-3F97F0A8B389}" type="presParOf" srcId="{11802883-8A60-48A1-9E4E-1847A53E69EB}" destId="{A376A88D-4743-446D-AD37-345144F543EC}" srcOrd="3" destOrd="0" presId="urn:microsoft.com/office/officeart/2005/8/layout/vList2"/>
    <dgm:cxn modelId="{420C3CCE-4859-4433-94EC-23585456D2F5}" type="presParOf" srcId="{11802883-8A60-48A1-9E4E-1847A53E69EB}" destId="{9E5428A0-0314-4F14-B266-86B80D4C36D8}" srcOrd="4" destOrd="0" presId="urn:microsoft.com/office/officeart/2005/8/layout/vList2"/>
    <dgm:cxn modelId="{746B6821-B2F4-4E4A-8707-37CBBEEF22D1}" type="presParOf" srcId="{11802883-8A60-48A1-9E4E-1847A53E69EB}" destId="{1751C023-49BE-4777-93BC-B44FB0B4DC0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AD62A-6B74-4E79-B5E2-1D149B4577E3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500FDEB-68C1-4D96-B81A-A616895F0068}">
      <dgm:prSet phldrT="[Текст]" phldr="1"/>
      <dgm:spPr/>
      <dgm:t>
        <a:bodyPr/>
        <a:lstStyle/>
        <a:p>
          <a:endParaRPr lang="ru-RU"/>
        </a:p>
      </dgm:t>
    </dgm:pt>
    <dgm:pt modelId="{52F59884-6726-4451-92D0-59223EC3F925}" type="parTrans" cxnId="{886E575B-AB35-45CB-BB63-D7446E438CEC}">
      <dgm:prSet/>
      <dgm:spPr/>
      <dgm:t>
        <a:bodyPr/>
        <a:lstStyle/>
        <a:p>
          <a:endParaRPr lang="ru-RU"/>
        </a:p>
      </dgm:t>
    </dgm:pt>
    <dgm:pt modelId="{7FFB94CA-0867-4BFE-86B1-551209F0C39C}" type="sibTrans" cxnId="{886E575B-AB35-45CB-BB63-D7446E438CEC}">
      <dgm:prSet/>
      <dgm:spPr/>
      <dgm:t>
        <a:bodyPr/>
        <a:lstStyle/>
        <a:p>
          <a:endParaRPr lang="ru-RU"/>
        </a:p>
      </dgm:t>
    </dgm:pt>
    <dgm:pt modelId="{2D645AB6-6002-4A3E-A96F-55C59582F68F}">
      <dgm:prSet phldrT="[Текст]"/>
      <dgm:spPr/>
      <dgm:t>
        <a:bodyPr/>
        <a:lstStyle/>
        <a:p>
          <a:r>
            <a:rPr lang="ru-RU" dirty="0" smtClean="0"/>
            <a:t>Работа по адаптации студентов оптимально спланирована, организована и контролируема</a:t>
          </a:r>
          <a:endParaRPr lang="ru-RU" dirty="0"/>
        </a:p>
      </dgm:t>
    </dgm:pt>
    <dgm:pt modelId="{A750986D-9CE0-480E-9791-076B3D7DE3E7}" type="parTrans" cxnId="{C1985637-2539-49AB-9549-A77AE352CDA1}">
      <dgm:prSet/>
      <dgm:spPr/>
      <dgm:t>
        <a:bodyPr/>
        <a:lstStyle/>
        <a:p>
          <a:endParaRPr lang="ru-RU"/>
        </a:p>
      </dgm:t>
    </dgm:pt>
    <dgm:pt modelId="{186FA139-7A06-44B7-A827-7942C00003FA}" type="sibTrans" cxnId="{C1985637-2539-49AB-9549-A77AE352CDA1}">
      <dgm:prSet/>
      <dgm:spPr/>
      <dgm:t>
        <a:bodyPr/>
        <a:lstStyle/>
        <a:p>
          <a:endParaRPr lang="ru-RU"/>
        </a:p>
      </dgm:t>
    </dgm:pt>
    <dgm:pt modelId="{54B2B2E1-7048-445D-BFE2-F67F8E58F78D}">
      <dgm:prSet phldrT="[Текст]" phldr="1"/>
      <dgm:spPr/>
      <dgm:t>
        <a:bodyPr/>
        <a:lstStyle/>
        <a:p>
          <a:endParaRPr lang="ru-RU"/>
        </a:p>
      </dgm:t>
    </dgm:pt>
    <dgm:pt modelId="{BA15FEA8-033A-4753-B09A-2B0A8AAEC7DC}" type="parTrans" cxnId="{3B0BC43A-8389-4AD1-A995-C1E53105DA70}">
      <dgm:prSet/>
      <dgm:spPr/>
      <dgm:t>
        <a:bodyPr/>
        <a:lstStyle/>
        <a:p>
          <a:endParaRPr lang="ru-RU"/>
        </a:p>
      </dgm:t>
    </dgm:pt>
    <dgm:pt modelId="{6D2EED69-CFA4-4FAC-BCE1-FAF875E88122}" type="sibTrans" cxnId="{3B0BC43A-8389-4AD1-A995-C1E53105DA70}">
      <dgm:prSet/>
      <dgm:spPr/>
      <dgm:t>
        <a:bodyPr/>
        <a:lstStyle/>
        <a:p>
          <a:endParaRPr lang="ru-RU"/>
        </a:p>
      </dgm:t>
    </dgm:pt>
    <dgm:pt modelId="{EF48B5AB-3E4C-4678-95D6-1E1C1B50ECCB}">
      <dgm:prSet phldrT="[Текст]"/>
      <dgm:spPr/>
      <dgm:t>
        <a:bodyPr/>
        <a:lstStyle/>
        <a:p>
          <a:r>
            <a:rPr lang="ru-RU" dirty="0" smtClean="0"/>
            <a:t>Экономятся время и финансы предприятия</a:t>
          </a:r>
          <a:endParaRPr lang="ru-RU" dirty="0"/>
        </a:p>
      </dgm:t>
    </dgm:pt>
    <dgm:pt modelId="{E2A8FA09-CC3B-4960-900A-CB12FEE45C43}" type="parTrans" cxnId="{5DD52918-9C30-4B70-9848-04C8A516170B}">
      <dgm:prSet/>
      <dgm:spPr/>
      <dgm:t>
        <a:bodyPr/>
        <a:lstStyle/>
        <a:p>
          <a:endParaRPr lang="ru-RU"/>
        </a:p>
      </dgm:t>
    </dgm:pt>
    <dgm:pt modelId="{6718969E-53D9-4B10-8AA7-E78343AAE2E0}" type="sibTrans" cxnId="{5DD52918-9C30-4B70-9848-04C8A516170B}">
      <dgm:prSet/>
      <dgm:spPr/>
      <dgm:t>
        <a:bodyPr/>
        <a:lstStyle/>
        <a:p>
          <a:endParaRPr lang="ru-RU"/>
        </a:p>
      </dgm:t>
    </dgm:pt>
    <dgm:pt modelId="{C62113F6-FB0D-41F6-AE9A-5C3A74F56766}">
      <dgm:prSet phldrT="[Текст]" phldr="1"/>
      <dgm:spPr/>
      <dgm:t>
        <a:bodyPr/>
        <a:lstStyle/>
        <a:p>
          <a:endParaRPr lang="ru-RU"/>
        </a:p>
      </dgm:t>
    </dgm:pt>
    <dgm:pt modelId="{E09A85EE-F3F8-426D-8007-07F90FE510B7}" type="parTrans" cxnId="{046130F5-841C-4525-87CA-9B07AE863AA0}">
      <dgm:prSet/>
      <dgm:spPr/>
      <dgm:t>
        <a:bodyPr/>
        <a:lstStyle/>
        <a:p>
          <a:endParaRPr lang="ru-RU"/>
        </a:p>
      </dgm:t>
    </dgm:pt>
    <dgm:pt modelId="{1ED7814B-4586-40D6-87D7-A7E77A5AA628}" type="sibTrans" cxnId="{046130F5-841C-4525-87CA-9B07AE863AA0}">
      <dgm:prSet/>
      <dgm:spPr/>
      <dgm:t>
        <a:bodyPr/>
        <a:lstStyle/>
        <a:p>
          <a:endParaRPr lang="ru-RU"/>
        </a:p>
      </dgm:t>
    </dgm:pt>
    <dgm:pt modelId="{0040E435-D22C-4650-92E3-BE194E1B9769}">
      <dgm:prSet phldrT="[Текст]"/>
      <dgm:spPr/>
      <dgm:t>
        <a:bodyPr/>
        <a:lstStyle/>
        <a:p>
          <a:r>
            <a:rPr lang="ru-RU" dirty="0" smtClean="0"/>
            <a:t>Обеспечивается коллективизм и достигается результат по сохранению потока на предприятие новых сотрудников</a:t>
          </a:r>
          <a:endParaRPr lang="ru-RU" dirty="0"/>
        </a:p>
      </dgm:t>
    </dgm:pt>
    <dgm:pt modelId="{D5447C4B-98E1-4F89-A92B-97BF61BBFE92}" type="parTrans" cxnId="{647B995C-A4AA-49DE-9DD4-397C2540A738}">
      <dgm:prSet/>
      <dgm:spPr/>
      <dgm:t>
        <a:bodyPr/>
        <a:lstStyle/>
        <a:p>
          <a:endParaRPr lang="ru-RU"/>
        </a:p>
      </dgm:t>
    </dgm:pt>
    <dgm:pt modelId="{91A2E132-68DA-4DB0-9B1A-8A73369AA409}" type="sibTrans" cxnId="{647B995C-A4AA-49DE-9DD4-397C2540A738}">
      <dgm:prSet/>
      <dgm:spPr/>
      <dgm:t>
        <a:bodyPr/>
        <a:lstStyle/>
        <a:p>
          <a:endParaRPr lang="ru-RU"/>
        </a:p>
      </dgm:t>
    </dgm:pt>
    <dgm:pt modelId="{BEBD71F7-3908-476A-8B84-ECE96C4488D1}" type="pres">
      <dgm:prSet presAssocID="{D75AD62A-6B74-4E79-B5E2-1D149B4577E3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30EC36A-16D0-4CC3-AEAF-61ED444DE867}" type="pres">
      <dgm:prSet presAssocID="{8500FDEB-68C1-4D96-B81A-A616895F0068}" presName="parentText1" presStyleLbl="node1" presStyleIdx="0" presStyleCnt="3" custScaleX="103336" custLinFactNeighborX="-1008" custLinFactNeighborY="-77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7488F8-57E8-47F9-B3C7-63B4E90F5C85}" type="pres">
      <dgm:prSet presAssocID="{8500FDEB-68C1-4D96-B81A-A616895F0068}" presName="childText1" presStyleLbl="solidAlignAcc1" presStyleIdx="0" presStyleCnt="3" custScaleX="119181" custLinFactNeighborY="-134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0BBF27-F9F0-47DA-AB91-893AE9B9EB3F}" type="pres">
      <dgm:prSet presAssocID="{54B2B2E1-7048-445D-BFE2-F67F8E58F78D}" presName="parentText2" presStyleLbl="node1" presStyleIdx="1" presStyleCnt="3" custLinFactNeighborY="-1963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AEBDE8-F380-41AE-B34B-8D9BC253E1CA}" type="pres">
      <dgm:prSet presAssocID="{54B2B2E1-7048-445D-BFE2-F67F8E58F78D}" presName="childText2" presStyleLbl="solidAlignAcc1" presStyleIdx="1" presStyleCnt="3" custLinFactNeighborX="-719" custLinFactNeighborY="-236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928FA7-4B49-4D96-8AB6-FD1FAFDFEEA1}" type="pres">
      <dgm:prSet presAssocID="{C62113F6-FB0D-41F6-AE9A-5C3A74F56766}" presName="parentText3" presStyleLbl="node1" presStyleIdx="2" presStyleCnt="3" custLinFactNeighborY="-25851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E2E45C-DB58-4D48-8C6D-747469B02083}" type="pres">
      <dgm:prSet presAssocID="{C62113F6-FB0D-41F6-AE9A-5C3A74F56766}" presName="childText3" presStyleLbl="solidAlignAcc1" presStyleIdx="2" presStyleCnt="3" custLinFactNeighborY="-29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6E575B-AB35-45CB-BB63-D7446E438CEC}" srcId="{D75AD62A-6B74-4E79-B5E2-1D149B4577E3}" destId="{8500FDEB-68C1-4D96-B81A-A616895F0068}" srcOrd="0" destOrd="0" parTransId="{52F59884-6726-4451-92D0-59223EC3F925}" sibTransId="{7FFB94CA-0867-4BFE-86B1-551209F0C39C}"/>
    <dgm:cxn modelId="{233BF696-E18B-44A7-97A6-4D62538DEB5C}" type="presOf" srcId="{D75AD62A-6B74-4E79-B5E2-1D149B4577E3}" destId="{BEBD71F7-3908-476A-8B84-ECE96C4488D1}" srcOrd="0" destOrd="0" presId="urn:microsoft.com/office/officeart/2009/3/layout/IncreasingArrowsProcess"/>
    <dgm:cxn modelId="{17465856-1919-4889-95B2-11B9E3811168}" type="presOf" srcId="{8500FDEB-68C1-4D96-B81A-A616895F0068}" destId="{930EC36A-16D0-4CC3-AEAF-61ED444DE867}" srcOrd="0" destOrd="0" presId="urn:microsoft.com/office/officeart/2009/3/layout/IncreasingArrowsProcess"/>
    <dgm:cxn modelId="{5DD52918-9C30-4B70-9848-04C8A516170B}" srcId="{54B2B2E1-7048-445D-BFE2-F67F8E58F78D}" destId="{EF48B5AB-3E4C-4678-95D6-1E1C1B50ECCB}" srcOrd="0" destOrd="0" parTransId="{E2A8FA09-CC3B-4960-900A-CB12FEE45C43}" sibTransId="{6718969E-53D9-4B10-8AA7-E78343AAE2E0}"/>
    <dgm:cxn modelId="{3B0BC43A-8389-4AD1-A995-C1E53105DA70}" srcId="{D75AD62A-6B74-4E79-B5E2-1D149B4577E3}" destId="{54B2B2E1-7048-445D-BFE2-F67F8E58F78D}" srcOrd="1" destOrd="0" parTransId="{BA15FEA8-033A-4753-B09A-2B0A8AAEC7DC}" sibTransId="{6D2EED69-CFA4-4FAC-BCE1-FAF875E88122}"/>
    <dgm:cxn modelId="{C1985637-2539-49AB-9549-A77AE352CDA1}" srcId="{8500FDEB-68C1-4D96-B81A-A616895F0068}" destId="{2D645AB6-6002-4A3E-A96F-55C59582F68F}" srcOrd="0" destOrd="0" parTransId="{A750986D-9CE0-480E-9791-076B3D7DE3E7}" sibTransId="{186FA139-7A06-44B7-A827-7942C00003FA}"/>
    <dgm:cxn modelId="{C84BC9DC-3BF0-4BB5-8268-0D8267F8A70F}" type="presOf" srcId="{0040E435-D22C-4650-92E3-BE194E1B9769}" destId="{6EE2E45C-DB58-4D48-8C6D-747469B02083}" srcOrd="0" destOrd="0" presId="urn:microsoft.com/office/officeart/2009/3/layout/IncreasingArrowsProcess"/>
    <dgm:cxn modelId="{70ED1188-204E-480B-A3B4-D3151FC55CCD}" type="presOf" srcId="{EF48B5AB-3E4C-4678-95D6-1E1C1B50ECCB}" destId="{3EAEBDE8-F380-41AE-B34B-8D9BC253E1CA}" srcOrd="0" destOrd="0" presId="urn:microsoft.com/office/officeart/2009/3/layout/IncreasingArrowsProcess"/>
    <dgm:cxn modelId="{E5BC2267-2E0B-47E4-9D11-3EAEA036DE47}" type="presOf" srcId="{2D645AB6-6002-4A3E-A96F-55C59582F68F}" destId="{1D7488F8-57E8-47F9-B3C7-63B4E90F5C85}" srcOrd="0" destOrd="0" presId="urn:microsoft.com/office/officeart/2009/3/layout/IncreasingArrowsProcess"/>
    <dgm:cxn modelId="{046130F5-841C-4525-87CA-9B07AE863AA0}" srcId="{D75AD62A-6B74-4E79-B5E2-1D149B4577E3}" destId="{C62113F6-FB0D-41F6-AE9A-5C3A74F56766}" srcOrd="2" destOrd="0" parTransId="{E09A85EE-F3F8-426D-8007-07F90FE510B7}" sibTransId="{1ED7814B-4586-40D6-87D7-A7E77A5AA628}"/>
    <dgm:cxn modelId="{647B995C-A4AA-49DE-9DD4-397C2540A738}" srcId="{C62113F6-FB0D-41F6-AE9A-5C3A74F56766}" destId="{0040E435-D22C-4650-92E3-BE194E1B9769}" srcOrd="0" destOrd="0" parTransId="{D5447C4B-98E1-4F89-A92B-97BF61BBFE92}" sibTransId="{91A2E132-68DA-4DB0-9B1A-8A73369AA409}"/>
    <dgm:cxn modelId="{151BB0EC-F8C9-4303-8217-BEC42894EA69}" type="presOf" srcId="{54B2B2E1-7048-445D-BFE2-F67F8E58F78D}" destId="{110BBF27-F9F0-47DA-AB91-893AE9B9EB3F}" srcOrd="0" destOrd="0" presId="urn:microsoft.com/office/officeart/2009/3/layout/IncreasingArrowsProcess"/>
    <dgm:cxn modelId="{A3657915-782C-48E1-8782-4388F62AAA54}" type="presOf" srcId="{C62113F6-FB0D-41F6-AE9A-5C3A74F56766}" destId="{37928FA7-4B49-4D96-8AB6-FD1FAFDFEEA1}" srcOrd="0" destOrd="0" presId="urn:microsoft.com/office/officeart/2009/3/layout/IncreasingArrowsProcess"/>
    <dgm:cxn modelId="{C7C99E5F-FF4E-480B-882C-B77A25F6A3E6}" type="presParOf" srcId="{BEBD71F7-3908-476A-8B84-ECE96C4488D1}" destId="{930EC36A-16D0-4CC3-AEAF-61ED444DE867}" srcOrd="0" destOrd="0" presId="urn:microsoft.com/office/officeart/2009/3/layout/IncreasingArrowsProcess"/>
    <dgm:cxn modelId="{3C4E257C-2749-4C5A-828D-C376837FC514}" type="presParOf" srcId="{BEBD71F7-3908-476A-8B84-ECE96C4488D1}" destId="{1D7488F8-57E8-47F9-B3C7-63B4E90F5C85}" srcOrd="1" destOrd="0" presId="urn:microsoft.com/office/officeart/2009/3/layout/IncreasingArrowsProcess"/>
    <dgm:cxn modelId="{276663B6-1E41-47B5-ABC1-8F50DCBDFC08}" type="presParOf" srcId="{BEBD71F7-3908-476A-8B84-ECE96C4488D1}" destId="{110BBF27-F9F0-47DA-AB91-893AE9B9EB3F}" srcOrd="2" destOrd="0" presId="urn:microsoft.com/office/officeart/2009/3/layout/IncreasingArrowsProcess"/>
    <dgm:cxn modelId="{40E02C0E-B8B7-482A-9EE2-96E882966525}" type="presParOf" srcId="{BEBD71F7-3908-476A-8B84-ECE96C4488D1}" destId="{3EAEBDE8-F380-41AE-B34B-8D9BC253E1CA}" srcOrd="3" destOrd="0" presId="urn:microsoft.com/office/officeart/2009/3/layout/IncreasingArrowsProcess"/>
    <dgm:cxn modelId="{FCC940EB-B168-4264-A651-FCF3313FBE9B}" type="presParOf" srcId="{BEBD71F7-3908-476A-8B84-ECE96C4488D1}" destId="{37928FA7-4B49-4D96-8AB6-FD1FAFDFEEA1}" srcOrd="4" destOrd="0" presId="urn:microsoft.com/office/officeart/2009/3/layout/IncreasingArrowsProcess"/>
    <dgm:cxn modelId="{AC537133-E332-4F6C-9F16-EAC11AF45AAD}" type="presParOf" srcId="{BEBD71F7-3908-476A-8B84-ECE96C4488D1}" destId="{6EE2E45C-DB58-4D48-8C6D-747469B02083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BD6B9F-C708-484A-ACC3-048A5AF69E1B}" type="doc">
      <dgm:prSet loTypeId="urn:microsoft.com/office/officeart/2005/8/layout/hierarchy4" loCatId="list" qsTypeId="urn:microsoft.com/office/officeart/2005/8/quickstyle/3d1" qsCatId="3D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1F34FA8F-41BF-438B-AD9E-F63D11078170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безболезненное омоложение кадров, без потери качества и опыта молодых специалистов, а также получение опыта студентами </a:t>
          </a:r>
        </a:p>
        <a:p>
          <a:pPr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 smtClean="0"/>
        </a:p>
        <a:p>
          <a:pPr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dirty="0"/>
        </a:p>
      </dgm:t>
    </dgm:pt>
    <dgm:pt modelId="{7DF03BF2-B298-437B-A778-3A3DD154CCF5}" type="parTrans" cxnId="{04534759-58AE-46C6-82C2-CF63FB052143}">
      <dgm:prSet/>
      <dgm:spPr/>
      <dgm:t>
        <a:bodyPr/>
        <a:lstStyle/>
        <a:p>
          <a:endParaRPr lang="ru-RU"/>
        </a:p>
      </dgm:t>
    </dgm:pt>
    <dgm:pt modelId="{E999B5A2-C80C-412B-A594-BBB3CDCC4E6B}" type="sibTrans" cxnId="{04534759-58AE-46C6-82C2-CF63FB052143}">
      <dgm:prSet/>
      <dgm:spPr/>
      <dgm:t>
        <a:bodyPr/>
        <a:lstStyle/>
        <a:p>
          <a:endParaRPr lang="ru-RU"/>
        </a:p>
      </dgm:t>
    </dgm:pt>
    <dgm:pt modelId="{F13A090E-4831-4277-A7B8-D3D9DA1F97FE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spc="-50" baseline="0" dirty="0" smtClean="0"/>
            <a:t>при подготовке молодых специалистов к профессиональной деятельности - сведение к минимуму рисков и повышение их профессиональной уверенности, предотвращение чувства страха за возможные ошибки</a:t>
          </a:r>
        </a:p>
        <a:p>
          <a:pPr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F0A398E7-9B1F-4790-98FB-C513C75FD721}" type="parTrans" cxnId="{FD446BE6-7FAE-4699-AEA7-BEBF738C9B15}">
      <dgm:prSet/>
      <dgm:spPr/>
      <dgm:t>
        <a:bodyPr/>
        <a:lstStyle/>
        <a:p>
          <a:endParaRPr lang="ru-RU"/>
        </a:p>
      </dgm:t>
    </dgm:pt>
    <dgm:pt modelId="{D2568286-1CA8-4EEE-A250-16DB819D59E7}" type="sibTrans" cxnId="{FD446BE6-7FAE-4699-AEA7-BEBF738C9B15}">
      <dgm:prSet/>
      <dgm:spPr/>
      <dgm:t>
        <a:bodyPr/>
        <a:lstStyle/>
        <a:p>
          <a:endParaRPr lang="ru-RU"/>
        </a:p>
      </dgm:t>
    </dgm:pt>
    <dgm:pt modelId="{F3E8A472-6EF6-4390-8CDA-EEAFCBCD7C74}">
      <dgm:prSet custT="1"/>
      <dgm:spPr/>
      <dgm:t>
        <a:bodyPr/>
        <a:lstStyle/>
        <a:p>
          <a:pPr marL="0" marR="0" indent="0" algn="just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повышению престижа отрасли, в организациях, где внедряется такой подход;  выпускники и молодые сотрудники мотивированы и заинтересованы в получении рабочего места</a:t>
          </a:r>
          <a:endParaRPr lang="ru-RU" dirty="0"/>
        </a:p>
      </dgm:t>
    </dgm:pt>
    <dgm:pt modelId="{26655009-34C4-42CF-911E-00CE1C65F872}" type="parTrans" cxnId="{6C624FDB-1101-43BD-9215-ED5067A39AE9}">
      <dgm:prSet/>
      <dgm:spPr/>
      <dgm:t>
        <a:bodyPr/>
        <a:lstStyle/>
        <a:p>
          <a:endParaRPr lang="ru-RU"/>
        </a:p>
      </dgm:t>
    </dgm:pt>
    <dgm:pt modelId="{ED1105FE-2F33-4460-9F5B-E9B6C389578C}" type="sibTrans" cxnId="{6C624FDB-1101-43BD-9215-ED5067A39AE9}">
      <dgm:prSet/>
      <dgm:spPr/>
      <dgm:t>
        <a:bodyPr/>
        <a:lstStyle/>
        <a:p>
          <a:endParaRPr lang="ru-RU"/>
        </a:p>
      </dgm:t>
    </dgm:pt>
    <dgm:pt modelId="{59E8CB52-221C-40AD-BED3-26440024AA9C}">
      <dgm:prSet custT="1"/>
      <dgm:spPr/>
      <dgm:t>
        <a:bodyPr/>
        <a:lstStyle/>
        <a:p>
          <a:pPr algn="just"/>
          <a:r>
            <a:rPr lang="ru-RU" sz="1800" dirty="0" smtClean="0"/>
            <a:t>студент, переходит на финальную ступень становления его как молодого специалиста. Он осознает свое место в организации, становится работником, которые имеет базовый и начальный опыт</a:t>
          </a:r>
          <a:endParaRPr lang="ru-RU" sz="1800" dirty="0"/>
        </a:p>
      </dgm:t>
    </dgm:pt>
    <dgm:pt modelId="{50DA16B3-711A-44CF-9E9A-2EFED952B3A7}" type="parTrans" cxnId="{AB044449-FF19-438B-A8D5-1C4ED323FADD}">
      <dgm:prSet/>
      <dgm:spPr/>
      <dgm:t>
        <a:bodyPr/>
        <a:lstStyle/>
        <a:p>
          <a:endParaRPr lang="ru-RU"/>
        </a:p>
      </dgm:t>
    </dgm:pt>
    <dgm:pt modelId="{8CE7FB5B-9265-4E31-9DEE-BA993A714F01}" type="sibTrans" cxnId="{AB044449-FF19-438B-A8D5-1C4ED323FADD}">
      <dgm:prSet/>
      <dgm:spPr/>
      <dgm:t>
        <a:bodyPr/>
        <a:lstStyle/>
        <a:p>
          <a:endParaRPr lang="ru-RU"/>
        </a:p>
      </dgm:t>
    </dgm:pt>
    <dgm:pt modelId="{4763F281-BDBE-44EE-A1AD-582665B11FE0}" type="pres">
      <dgm:prSet presAssocID="{EBBD6B9F-C708-484A-ACC3-048A5AF69E1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AD97773-5E66-4278-9409-B2EECE69AD55}" type="pres">
      <dgm:prSet presAssocID="{1F34FA8F-41BF-438B-AD9E-F63D11078170}" presName="vertOne" presStyleCnt="0"/>
      <dgm:spPr/>
    </dgm:pt>
    <dgm:pt modelId="{D743490B-2762-40F0-8C22-E867AFF4039B}" type="pres">
      <dgm:prSet presAssocID="{1F34FA8F-41BF-438B-AD9E-F63D11078170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930C4B-F5F2-48C2-A751-2DA8050710A0}" type="pres">
      <dgm:prSet presAssocID="{1F34FA8F-41BF-438B-AD9E-F63D11078170}" presName="parTransOne" presStyleCnt="0"/>
      <dgm:spPr/>
    </dgm:pt>
    <dgm:pt modelId="{FE4E7631-E718-46E9-98D5-E6B52C2152EA}" type="pres">
      <dgm:prSet presAssocID="{1F34FA8F-41BF-438B-AD9E-F63D11078170}" presName="horzOne" presStyleCnt="0"/>
      <dgm:spPr/>
    </dgm:pt>
    <dgm:pt modelId="{03B023A8-7304-435C-8C6B-DF1D50CA276B}" type="pres">
      <dgm:prSet presAssocID="{F3E8A472-6EF6-4390-8CDA-EEAFCBCD7C74}" presName="vertTwo" presStyleCnt="0"/>
      <dgm:spPr/>
    </dgm:pt>
    <dgm:pt modelId="{42ABD3C5-17CE-41E0-9A95-CB6CB9463237}" type="pres">
      <dgm:prSet presAssocID="{F3E8A472-6EF6-4390-8CDA-EEAFCBCD7C74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AEAF8C-7823-4DA7-8DF5-B6441C2E96A1}" type="pres">
      <dgm:prSet presAssocID="{F3E8A472-6EF6-4390-8CDA-EEAFCBCD7C74}" presName="horzTwo" presStyleCnt="0"/>
      <dgm:spPr/>
    </dgm:pt>
    <dgm:pt modelId="{564F3B35-42D1-44D4-B016-37A74EC66942}" type="pres">
      <dgm:prSet presAssocID="{E999B5A2-C80C-412B-A594-BBB3CDCC4E6B}" presName="sibSpaceOne" presStyleCnt="0"/>
      <dgm:spPr/>
    </dgm:pt>
    <dgm:pt modelId="{0F2891D7-A9E9-4FC7-B8EB-6246B1435E35}" type="pres">
      <dgm:prSet presAssocID="{F13A090E-4831-4277-A7B8-D3D9DA1F97FE}" presName="vertOne" presStyleCnt="0"/>
      <dgm:spPr/>
    </dgm:pt>
    <dgm:pt modelId="{3470DBD3-F291-48C0-9C02-DABF916D8911}" type="pres">
      <dgm:prSet presAssocID="{F13A090E-4831-4277-A7B8-D3D9DA1F97FE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CC53BD-8058-438D-A030-3C08F92BA878}" type="pres">
      <dgm:prSet presAssocID="{F13A090E-4831-4277-A7B8-D3D9DA1F97FE}" presName="parTransOne" presStyleCnt="0"/>
      <dgm:spPr/>
    </dgm:pt>
    <dgm:pt modelId="{8C55ABAC-9BFA-4742-85D4-89705AABDAB6}" type="pres">
      <dgm:prSet presAssocID="{F13A090E-4831-4277-A7B8-D3D9DA1F97FE}" presName="horzOne" presStyleCnt="0"/>
      <dgm:spPr/>
    </dgm:pt>
    <dgm:pt modelId="{C627BE47-B2D9-4135-9E86-24C0B8B32F90}" type="pres">
      <dgm:prSet presAssocID="{59E8CB52-221C-40AD-BED3-26440024AA9C}" presName="vertTwo" presStyleCnt="0"/>
      <dgm:spPr/>
    </dgm:pt>
    <dgm:pt modelId="{D91AE81D-97B8-4B55-829F-D7CD92A9DC12}" type="pres">
      <dgm:prSet presAssocID="{59E8CB52-221C-40AD-BED3-26440024AA9C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F0CD85-7A1E-4393-8800-88DBBE5FC608}" type="pres">
      <dgm:prSet presAssocID="{59E8CB52-221C-40AD-BED3-26440024AA9C}" presName="horzTwo" presStyleCnt="0"/>
      <dgm:spPr/>
    </dgm:pt>
  </dgm:ptLst>
  <dgm:cxnLst>
    <dgm:cxn modelId="{AB044449-FF19-438B-A8D5-1C4ED323FADD}" srcId="{F13A090E-4831-4277-A7B8-D3D9DA1F97FE}" destId="{59E8CB52-221C-40AD-BED3-26440024AA9C}" srcOrd="0" destOrd="0" parTransId="{50DA16B3-711A-44CF-9E9A-2EFED952B3A7}" sibTransId="{8CE7FB5B-9265-4E31-9DEE-BA993A714F01}"/>
    <dgm:cxn modelId="{3F2FC140-E921-4BDE-BB3D-B90C76984016}" type="presOf" srcId="{59E8CB52-221C-40AD-BED3-26440024AA9C}" destId="{D91AE81D-97B8-4B55-829F-D7CD92A9DC12}" srcOrd="0" destOrd="0" presId="urn:microsoft.com/office/officeart/2005/8/layout/hierarchy4"/>
    <dgm:cxn modelId="{C9C65DED-85FB-4FD9-A356-5455F8D1D616}" type="presOf" srcId="{F13A090E-4831-4277-A7B8-D3D9DA1F97FE}" destId="{3470DBD3-F291-48C0-9C02-DABF916D8911}" srcOrd="0" destOrd="0" presId="urn:microsoft.com/office/officeart/2005/8/layout/hierarchy4"/>
    <dgm:cxn modelId="{F652D5E7-C2E1-49DC-B0E4-B81270CD872F}" type="presOf" srcId="{F3E8A472-6EF6-4390-8CDA-EEAFCBCD7C74}" destId="{42ABD3C5-17CE-41E0-9A95-CB6CB9463237}" srcOrd="0" destOrd="0" presId="urn:microsoft.com/office/officeart/2005/8/layout/hierarchy4"/>
    <dgm:cxn modelId="{6C624FDB-1101-43BD-9215-ED5067A39AE9}" srcId="{1F34FA8F-41BF-438B-AD9E-F63D11078170}" destId="{F3E8A472-6EF6-4390-8CDA-EEAFCBCD7C74}" srcOrd="0" destOrd="0" parTransId="{26655009-34C4-42CF-911E-00CE1C65F872}" sibTransId="{ED1105FE-2F33-4460-9F5B-E9B6C389578C}"/>
    <dgm:cxn modelId="{FD446BE6-7FAE-4699-AEA7-BEBF738C9B15}" srcId="{EBBD6B9F-C708-484A-ACC3-048A5AF69E1B}" destId="{F13A090E-4831-4277-A7B8-D3D9DA1F97FE}" srcOrd="1" destOrd="0" parTransId="{F0A398E7-9B1F-4790-98FB-C513C75FD721}" sibTransId="{D2568286-1CA8-4EEE-A250-16DB819D59E7}"/>
    <dgm:cxn modelId="{04534759-58AE-46C6-82C2-CF63FB052143}" srcId="{EBBD6B9F-C708-484A-ACC3-048A5AF69E1B}" destId="{1F34FA8F-41BF-438B-AD9E-F63D11078170}" srcOrd="0" destOrd="0" parTransId="{7DF03BF2-B298-437B-A778-3A3DD154CCF5}" sibTransId="{E999B5A2-C80C-412B-A594-BBB3CDCC4E6B}"/>
    <dgm:cxn modelId="{D2A2C6AC-E021-49C5-A962-06050A716F4D}" type="presOf" srcId="{1F34FA8F-41BF-438B-AD9E-F63D11078170}" destId="{D743490B-2762-40F0-8C22-E867AFF4039B}" srcOrd="0" destOrd="0" presId="urn:microsoft.com/office/officeart/2005/8/layout/hierarchy4"/>
    <dgm:cxn modelId="{DD629855-EFBE-4581-AFE6-2B6C54446BE2}" type="presOf" srcId="{EBBD6B9F-C708-484A-ACC3-048A5AF69E1B}" destId="{4763F281-BDBE-44EE-A1AD-582665B11FE0}" srcOrd="0" destOrd="0" presId="urn:microsoft.com/office/officeart/2005/8/layout/hierarchy4"/>
    <dgm:cxn modelId="{0DF5F625-0C1F-4A8D-9306-4A08D0C0F3D5}" type="presParOf" srcId="{4763F281-BDBE-44EE-A1AD-582665B11FE0}" destId="{8AD97773-5E66-4278-9409-B2EECE69AD55}" srcOrd="0" destOrd="0" presId="urn:microsoft.com/office/officeart/2005/8/layout/hierarchy4"/>
    <dgm:cxn modelId="{33769CFB-E713-43C8-8573-B79B65AB88EB}" type="presParOf" srcId="{8AD97773-5E66-4278-9409-B2EECE69AD55}" destId="{D743490B-2762-40F0-8C22-E867AFF4039B}" srcOrd="0" destOrd="0" presId="urn:microsoft.com/office/officeart/2005/8/layout/hierarchy4"/>
    <dgm:cxn modelId="{FAC50BC9-DA9F-4CA5-8207-66D7BB7339DD}" type="presParOf" srcId="{8AD97773-5E66-4278-9409-B2EECE69AD55}" destId="{8D930C4B-F5F2-48C2-A751-2DA8050710A0}" srcOrd="1" destOrd="0" presId="urn:microsoft.com/office/officeart/2005/8/layout/hierarchy4"/>
    <dgm:cxn modelId="{8D54E578-43E2-46D6-9D4C-3573C82DA763}" type="presParOf" srcId="{8AD97773-5E66-4278-9409-B2EECE69AD55}" destId="{FE4E7631-E718-46E9-98D5-E6B52C2152EA}" srcOrd="2" destOrd="0" presId="urn:microsoft.com/office/officeart/2005/8/layout/hierarchy4"/>
    <dgm:cxn modelId="{97B117DB-1A12-4BAA-9555-4926A8922150}" type="presParOf" srcId="{FE4E7631-E718-46E9-98D5-E6B52C2152EA}" destId="{03B023A8-7304-435C-8C6B-DF1D50CA276B}" srcOrd="0" destOrd="0" presId="urn:microsoft.com/office/officeart/2005/8/layout/hierarchy4"/>
    <dgm:cxn modelId="{62C388F0-F8FB-443B-9A6E-EE537C04D696}" type="presParOf" srcId="{03B023A8-7304-435C-8C6B-DF1D50CA276B}" destId="{42ABD3C5-17CE-41E0-9A95-CB6CB9463237}" srcOrd="0" destOrd="0" presId="urn:microsoft.com/office/officeart/2005/8/layout/hierarchy4"/>
    <dgm:cxn modelId="{4A18D27C-D8CA-44BE-B3E0-1E68FBA88907}" type="presParOf" srcId="{03B023A8-7304-435C-8C6B-DF1D50CA276B}" destId="{2AAEAF8C-7823-4DA7-8DF5-B6441C2E96A1}" srcOrd="1" destOrd="0" presId="urn:microsoft.com/office/officeart/2005/8/layout/hierarchy4"/>
    <dgm:cxn modelId="{25153925-073E-4504-A868-46E561D09978}" type="presParOf" srcId="{4763F281-BDBE-44EE-A1AD-582665B11FE0}" destId="{564F3B35-42D1-44D4-B016-37A74EC66942}" srcOrd="1" destOrd="0" presId="urn:microsoft.com/office/officeart/2005/8/layout/hierarchy4"/>
    <dgm:cxn modelId="{2CFECAF6-53F2-4536-9E93-7330A818D54A}" type="presParOf" srcId="{4763F281-BDBE-44EE-A1AD-582665B11FE0}" destId="{0F2891D7-A9E9-4FC7-B8EB-6246B1435E35}" srcOrd="2" destOrd="0" presId="urn:microsoft.com/office/officeart/2005/8/layout/hierarchy4"/>
    <dgm:cxn modelId="{B7152F49-B807-466D-98F6-89978B456D02}" type="presParOf" srcId="{0F2891D7-A9E9-4FC7-B8EB-6246B1435E35}" destId="{3470DBD3-F291-48C0-9C02-DABF916D8911}" srcOrd="0" destOrd="0" presId="urn:microsoft.com/office/officeart/2005/8/layout/hierarchy4"/>
    <dgm:cxn modelId="{EB9644FF-E290-4403-A000-60094CAE0E1D}" type="presParOf" srcId="{0F2891D7-A9E9-4FC7-B8EB-6246B1435E35}" destId="{4BCC53BD-8058-438D-A030-3C08F92BA878}" srcOrd="1" destOrd="0" presId="urn:microsoft.com/office/officeart/2005/8/layout/hierarchy4"/>
    <dgm:cxn modelId="{5945DA0C-A640-48D0-8DFB-18742EF143E1}" type="presParOf" srcId="{0F2891D7-A9E9-4FC7-B8EB-6246B1435E35}" destId="{8C55ABAC-9BFA-4742-85D4-89705AABDAB6}" srcOrd="2" destOrd="0" presId="urn:microsoft.com/office/officeart/2005/8/layout/hierarchy4"/>
    <dgm:cxn modelId="{182F88FD-86BC-4C1B-A1EB-91529BAA6925}" type="presParOf" srcId="{8C55ABAC-9BFA-4742-85D4-89705AABDAB6}" destId="{C627BE47-B2D9-4135-9E86-24C0B8B32F90}" srcOrd="0" destOrd="0" presId="urn:microsoft.com/office/officeart/2005/8/layout/hierarchy4"/>
    <dgm:cxn modelId="{ABC76D93-1CF3-4923-B7F0-B22EEC1898C8}" type="presParOf" srcId="{C627BE47-B2D9-4135-9E86-24C0B8B32F90}" destId="{D91AE81D-97B8-4B55-829F-D7CD92A9DC12}" srcOrd="0" destOrd="0" presId="urn:microsoft.com/office/officeart/2005/8/layout/hierarchy4"/>
    <dgm:cxn modelId="{538CCCEA-A49A-4AC8-9EBB-1104C21B79E7}" type="presParOf" srcId="{C627BE47-B2D9-4135-9E86-24C0B8B32F90}" destId="{DDF0CD85-7A1E-4393-8800-88DBBE5FC60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E70B6C-6E94-411A-BA9C-FEBF9759518A}" type="doc">
      <dgm:prSet loTypeId="urn:microsoft.com/office/officeart/2008/layout/VerticalCurvedList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FD4D7A91-E4B2-4AC5-A820-BBCF8BA35492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постоянный контроль, большая аналитическая работа службы по управлению персоналом</a:t>
          </a:r>
          <a:endParaRPr lang="ru-RU" dirty="0"/>
        </a:p>
      </dgm:t>
    </dgm:pt>
    <dgm:pt modelId="{E80F1078-DE16-4BBF-9EFE-A6B8B0D678C5}" type="parTrans" cxnId="{D7A023BA-1148-49FF-88E5-05F848AC156C}">
      <dgm:prSet/>
      <dgm:spPr/>
      <dgm:t>
        <a:bodyPr/>
        <a:lstStyle/>
        <a:p>
          <a:endParaRPr lang="ru-RU"/>
        </a:p>
      </dgm:t>
    </dgm:pt>
    <dgm:pt modelId="{9BECD604-07B9-489B-9589-53DE153B94E5}" type="sibTrans" cxnId="{D7A023BA-1148-49FF-88E5-05F848AC156C}">
      <dgm:prSet/>
      <dgm:spPr/>
      <dgm:t>
        <a:bodyPr/>
        <a:lstStyle/>
        <a:p>
          <a:endParaRPr lang="ru-RU"/>
        </a:p>
      </dgm:t>
    </dgm:pt>
    <dgm:pt modelId="{3BC982B8-C922-46F2-AE6C-061C854D4514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привлечение дополнительных студентов-практикантов  в кадровый отдел предприятия</a:t>
          </a:r>
          <a:endParaRPr lang="ru-RU" dirty="0"/>
        </a:p>
      </dgm:t>
    </dgm:pt>
    <dgm:pt modelId="{2B40441C-ECA7-412E-B4B0-0FFBBFDE02C7}" type="parTrans" cxnId="{F2D90DD8-229F-4240-8172-19BF4541761A}">
      <dgm:prSet/>
      <dgm:spPr/>
      <dgm:t>
        <a:bodyPr/>
        <a:lstStyle/>
        <a:p>
          <a:endParaRPr lang="ru-RU"/>
        </a:p>
      </dgm:t>
    </dgm:pt>
    <dgm:pt modelId="{09886055-C1D6-4E95-82C7-F690613DB10B}" type="sibTrans" cxnId="{F2D90DD8-229F-4240-8172-19BF4541761A}">
      <dgm:prSet/>
      <dgm:spPr/>
      <dgm:t>
        <a:bodyPr/>
        <a:lstStyle/>
        <a:p>
          <a:endParaRPr lang="ru-RU"/>
        </a:p>
      </dgm:t>
    </dgm:pt>
    <dgm:pt modelId="{CD76A4F4-E133-4D86-B194-F93FB1DEB10F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отвлечение опытных работников от рабочего процесса, для наставничества</a:t>
          </a:r>
          <a:endParaRPr lang="ru-RU" dirty="0"/>
        </a:p>
      </dgm:t>
    </dgm:pt>
    <dgm:pt modelId="{4701A29E-F1D6-47CD-91DD-59F1D4EDB6D0}" type="parTrans" cxnId="{08D86AD7-748F-4438-BEB3-1B4A03B827BA}">
      <dgm:prSet/>
      <dgm:spPr/>
      <dgm:t>
        <a:bodyPr/>
        <a:lstStyle/>
        <a:p>
          <a:endParaRPr lang="ru-RU"/>
        </a:p>
      </dgm:t>
    </dgm:pt>
    <dgm:pt modelId="{A2D14ED8-0E41-4EA7-BCE5-3D8BCC2517AB}" type="sibTrans" cxnId="{08D86AD7-748F-4438-BEB3-1B4A03B827BA}">
      <dgm:prSet/>
      <dgm:spPr/>
      <dgm:t>
        <a:bodyPr/>
        <a:lstStyle/>
        <a:p>
          <a:endParaRPr lang="ru-RU"/>
        </a:p>
      </dgm:t>
    </dgm:pt>
    <dgm:pt modelId="{BCA76F97-9804-4E6C-A040-E4395F0C763B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возможная потеря квалифицированного работника после значительных затрат на его профессиональную подготовку (риск минимален, поскольку программа подразумевает создание благоприятного психологически климата в коллективе)</a:t>
          </a:r>
          <a:endParaRPr lang="ru-RU" dirty="0"/>
        </a:p>
      </dgm:t>
    </dgm:pt>
    <dgm:pt modelId="{252B356C-A120-4753-8261-D9257C5F1A4A}" type="parTrans" cxnId="{5490E319-112B-44E1-A02A-2878E5EA65EE}">
      <dgm:prSet/>
      <dgm:spPr/>
      <dgm:t>
        <a:bodyPr/>
        <a:lstStyle/>
        <a:p>
          <a:endParaRPr lang="ru-RU"/>
        </a:p>
      </dgm:t>
    </dgm:pt>
    <dgm:pt modelId="{BF1AC6C5-D90B-40BD-B4DA-619805824A3C}" type="sibTrans" cxnId="{5490E319-112B-44E1-A02A-2878E5EA65EE}">
      <dgm:prSet/>
      <dgm:spPr/>
      <dgm:t>
        <a:bodyPr/>
        <a:lstStyle/>
        <a:p>
          <a:endParaRPr lang="ru-RU"/>
        </a:p>
      </dgm:t>
    </dgm:pt>
    <dgm:pt modelId="{0EFCB12B-6FEA-477A-A5FE-4AEA2482F2F2}" type="pres">
      <dgm:prSet presAssocID="{A6E70B6C-6E94-411A-BA9C-FEBF9759518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35512DC-B387-46B2-8A6D-8C30EF567B6F}" type="pres">
      <dgm:prSet presAssocID="{A6E70B6C-6E94-411A-BA9C-FEBF9759518A}" presName="Name1" presStyleCnt="0"/>
      <dgm:spPr/>
    </dgm:pt>
    <dgm:pt modelId="{DA5CA621-AC54-47FA-82EA-0B15A26C884D}" type="pres">
      <dgm:prSet presAssocID="{A6E70B6C-6E94-411A-BA9C-FEBF9759518A}" presName="cycle" presStyleCnt="0"/>
      <dgm:spPr/>
    </dgm:pt>
    <dgm:pt modelId="{B7703C11-B0C5-4371-979C-C8478B4DBBBB}" type="pres">
      <dgm:prSet presAssocID="{A6E70B6C-6E94-411A-BA9C-FEBF9759518A}" presName="srcNode" presStyleLbl="node1" presStyleIdx="0" presStyleCnt="4"/>
      <dgm:spPr/>
    </dgm:pt>
    <dgm:pt modelId="{DCEB2C2D-CB7D-4E17-9D44-9096B0F1A69E}" type="pres">
      <dgm:prSet presAssocID="{A6E70B6C-6E94-411A-BA9C-FEBF9759518A}" presName="conn" presStyleLbl="parChTrans1D2" presStyleIdx="0" presStyleCnt="1"/>
      <dgm:spPr/>
      <dgm:t>
        <a:bodyPr/>
        <a:lstStyle/>
        <a:p>
          <a:endParaRPr lang="ru-RU"/>
        </a:p>
      </dgm:t>
    </dgm:pt>
    <dgm:pt modelId="{526CF10F-A382-43A1-9B2B-10DE6B0D3D81}" type="pres">
      <dgm:prSet presAssocID="{A6E70B6C-6E94-411A-BA9C-FEBF9759518A}" presName="extraNode" presStyleLbl="node1" presStyleIdx="0" presStyleCnt="4"/>
      <dgm:spPr/>
    </dgm:pt>
    <dgm:pt modelId="{DAD0A644-FAE7-4B67-94F4-14043F8041EF}" type="pres">
      <dgm:prSet presAssocID="{A6E70B6C-6E94-411A-BA9C-FEBF9759518A}" presName="dstNode" presStyleLbl="node1" presStyleIdx="0" presStyleCnt="4"/>
      <dgm:spPr/>
    </dgm:pt>
    <dgm:pt modelId="{05583147-32EC-4F02-A306-9CD13722D01C}" type="pres">
      <dgm:prSet presAssocID="{FD4D7A91-E4B2-4AC5-A820-BBCF8BA35492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509C11-89D5-487B-ADE3-202A6B66DDF2}" type="pres">
      <dgm:prSet presAssocID="{FD4D7A91-E4B2-4AC5-A820-BBCF8BA35492}" presName="accent_1" presStyleCnt="0"/>
      <dgm:spPr/>
    </dgm:pt>
    <dgm:pt modelId="{9D01674C-A221-4304-8055-785DEEF5E41C}" type="pres">
      <dgm:prSet presAssocID="{FD4D7A91-E4B2-4AC5-A820-BBCF8BA35492}" presName="accentRepeatNode" presStyleLbl="solidFgAcc1" presStyleIdx="0" presStyleCnt="4"/>
      <dgm:spPr/>
    </dgm:pt>
    <dgm:pt modelId="{84FD799C-5FB8-454C-B8F1-9F290766F1D3}" type="pres">
      <dgm:prSet presAssocID="{3BC982B8-C922-46F2-AE6C-061C854D4514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9ADD1D-EB5E-4284-8378-6D14E0CEBA79}" type="pres">
      <dgm:prSet presAssocID="{3BC982B8-C922-46F2-AE6C-061C854D4514}" presName="accent_2" presStyleCnt="0"/>
      <dgm:spPr/>
    </dgm:pt>
    <dgm:pt modelId="{7364AE1B-80ED-4E68-B03F-BA9899CA8B6E}" type="pres">
      <dgm:prSet presAssocID="{3BC982B8-C922-46F2-AE6C-061C854D4514}" presName="accentRepeatNode" presStyleLbl="solidFgAcc1" presStyleIdx="1" presStyleCnt="4"/>
      <dgm:spPr/>
    </dgm:pt>
    <dgm:pt modelId="{F62C2F09-ECC2-4E2A-B0CE-C85451A94A5B}" type="pres">
      <dgm:prSet presAssocID="{CD76A4F4-E133-4D86-B194-F93FB1DEB10F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F4B5F-F8C8-4224-8E77-14F0415F5E54}" type="pres">
      <dgm:prSet presAssocID="{CD76A4F4-E133-4D86-B194-F93FB1DEB10F}" presName="accent_3" presStyleCnt="0"/>
      <dgm:spPr/>
    </dgm:pt>
    <dgm:pt modelId="{13270E20-D008-4696-9023-7BDA186E5FFD}" type="pres">
      <dgm:prSet presAssocID="{CD76A4F4-E133-4D86-B194-F93FB1DEB10F}" presName="accentRepeatNode" presStyleLbl="solidFgAcc1" presStyleIdx="2" presStyleCnt="4"/>
      <dgm:spPr/>
    </dgm:pt>
    <dgm:pt modelId="{7CB26510-82EA-4182-A536-FADC58D8A504}" type="pres">
      <dgm:prSet presAssocID="{BCA76F97-9804-4E6C-A040-E4395F0C763B}" presName="text_4" presStyleLbl="node1" presStyleIdx="3" presStyleCnt="4" custScaleY="149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6959A-F067-4E07-84E9-0518A9CA2BDA}" type="pres">
      <dgm:prSet presAssocID="{BCA76F97-9804-4E6C-A040-E4395F0C763B}" presName="accent_4" presStyleCnt="0"/>
      <dgm:spPr/>
    </dgm:pt>
    <dgm:pt modelId="{5E78F93B-0FE9-4D32-B885-C324FFF6C97B}" type="pres">
      <dgm:prSet presAssocID="{BCA76F97-9804-4E6C-A040-E4395F0C763B}" presName="accentRepeatNode" presStyleLbl="solidFgAcc1" presStyleIdx="3" presStyleCnt="4"/>
      <dgm:spPr/>
    </dgm:pt>
  </dgm:ptLst>
  <dgm:cxnLst>
    <dgm:cxn modelId="{21E9ABC4-8EFB-4F6A-9252-741FC5205589}" type="presOf" srcId="{A6E70B6C-6E94-411A-BA9C-FEBF9759518A}" destId="{0EFCB12B-6FEA-477A-A5FE-4AEA2482F2F2}" srcOrd="0" destOrd="0" presId="urn:microsoft.com/office/officeart/2008/layout/VerticalCurvedList"/>
    <dgm:cxn modelId="{4B60BBD9-2CE3-46F3-95F8-921CCBA2A168}" type="presOf" srcId="{FD4D7A91-E4B2-4AC5-A820-BBCF8BA35492}" destId="{05583147-32EC-4F02-A306-9CD13722D01C}" srcOrd="0" destOrd="0" presId="urn:microsoft.com/office/officeart/2008/layout/VerticalCurvedList"/>
    <dgm:cxn modelId="{982F7149-1A3C-4713-B908-8BC3A10DC871}" type="presOf" srcId="{9BECD604-07B9-489B-9589-53DE153B94E5}" destId="{DCEB2C2D-CB7D-4E17-9D44-9096B0F1A69E}" srcOrd="0" destOrd="0" presId="urn:microsoft.com/office/officeart/2008/layout/VerticalCurvedList"/>
    <dgm:cxn modelId="{E12187F1-689D-4843-84FF-80D541A5CAC5}" type="presOf" srcId="{3BC982B8-C922-46F2-AE6C-061C854D4514}" destId="{84FD799C-5FB8-454C-B8F1-9F290766F1D3}" srcOrd="0" destOrd="0" presId="urn:microsoft.com/office/officeart/2008/layout/VerticalCurvedList"/>
    <dgm:cxn modelId="{F2D90DD8-229F-4240-8172-19BF4541761A}" srcId="{A6E70B6C-6E94-411A-BA9C-FEBF9759518A}" destId="{3BC982B8-C922-46F2-AE6C-061C854D4514}" srcOrd="1" destOrd="0" parTransId="{2B40441C-ECA7-412E-B4B0-0FFBBFDE02C7}" sibTransId="{09886055-C1D6-4E95-82C7-F690613DB10B}"/>
    <dgm:cxn modelId="{66814A00-93DF-4E2C-8E2E-AB287C43ECBC}" type="presOf" srcId="{CD76A4F4-E133-4D86-B194-F93FB1DEB10F}" destId="{F62C2F09-ECC2-4E2A-B0CE-C85451A94A5B}" srcOrd="0" destOrd="0" presId="urn:microsoft.com/office/officeart/2008/layout/VerticalCurvedList"/>
    <dgm:cxn modelId="{D7A023BA-1148-49FF-88E5-05F848AC156C}" srcId="{A6E70B6C-6E94-411A-BA9C-FEBF9759518A}" destId="{FD4D7A91-E4B2-4AC5-A820-BBCF8BA35492}" srcOrd="0" destOrd="0" parTransId="{E80F1078-DE16-4BBF-9EFE-A6B8B0D678C5}" sibTransId="{9BECD604-07B9-489B-9589-53DE153B94E5}"/>
    <dgm:cxn modelId="{08D86AD7-748F-4438-BEB3-1B4A03B827BA}" srcId="{A6E70B6C-6E94-411A-BA9C-FEBF9759518A}" destId="{CD76A4F4-E133-4D86-B194-F93FB1DEB10F}" srcOrd="2" destOrd="0" parTransId="{4701A29E-F1D6-47CD-91DD-59F1D4EDB6D0}" sibTransId="{A2D14ED8-0E41-4EA7-BCE5-3D8BCC2517AB}"/>
    <dgm:cxn modelId="{ADCEE512-0748-486B-BA95-0A560ED65FD0}" type="presOf" srcId="{BCA76F97-9804-4E6C-A040-E4395F0C763B}" destId="{7CB26510-82EA-4182-A536-FADC58D8A504}" srcOrd="0" destOrd="0" presId="urn:microsoft.com/office/officeart/2008/layout/VerticalCurvedList"/>
    <dgm:cxn modelId="{5490E319-112B-44E1-A02A-2878E5EA65EE}" srcId="{A6E70B6C-6E94-411A-BA9C-FEBF9759518A}" destId="{BCA76F97-9804-4E6C-A040-E4395F0C763B}" srcOrd="3" destOrd="0" parTransId="{252B356C-A120-4753-8261-D9257C5F1A4A}" sibTransId="{BF1AC6C5-D90B-40BD-B4DA-619805824A3C}"/>
    <dgm:cxn modelId="{1868A5EB-0592-4049-98CA-D92ECA051500}" type="presParOf" srcId="{0EFCB12B-6FEA-477A-A5FE-4AEA2482F2F2}" destId="{835512DC-B387-46B2-8A6D-8C30EF567B6F}" srcOrd="0" destOrd="0" presId="urn:microsoft.com/office/officeart/2008/layout/VerticalCurvedList"/>
    <dgm:cxn modelId="{FF80268B-EE1E-465B-83F4-0AEA1C3B9C59}" type="presParOf" srcId="{835512DC-B387-46B2-8A6D-8C30EF567B6F}" destId="{DA5CA621-AC54-47FA-82EA-0B15A26C884D}" srcOrd="0" destOrd="0" presId="urn:microsoft.com/office/officeart/2008/layout/VerticalCurvedList"/>
    <dgm:cxn modelId="{C8A3FD10-BF6E-47CA-B619-81E125035360}" type="presParOf" srcId="{DA5CA621-AC54-47FA-82EA-0B15A26C884D}" destId="{B7703C11-B0C5-4371-979C-C8478B4DBBBB}" srcOrd="0" destOrd="0" presId="urn:microsoft.com/office/officeart/2008/layout/VerticalCurvedList"/>
    <dgm:cxn modelId="{A33D43AB-8260-4D09-ADE2-E5C9C81FD4DD}" type="presParOf" srcId="{DA5CA621-AC54-47FA-82EA-0B15A26C884D}" destId="{DCEB2C2D-CB7D-4E17-9D44-9096B0F1A69E}" srcOrd="1" destOrd="0" presId="urn:microsoft.com/office/officeart/2008/layout/VerticalCurvedList"/>
    <dgm:cxn modelId="{A61A5D7E-5614-481F-B6B9-B01DD3DA7FC3}" type="presParOf" srcId="{DA5CA621-AC54-47FA-82EA-0B15A26C884D}" destId="{526CF10F-A382-43A1-9B2B-10DE6B0D3D81}" srcOrd="2" destOrd="0" presId="urn:microsoft.com/office/officeart/2008/layout/VerticalCurvedList"/>
    <dgm:cxn modelId="{C2D7DFF4-6295-423C-9D72-DD8A926592DE}" type="presParOf" srcId="{DA5CA621-AC54-47FA-82EA-0B15A26C884D}" destId="{DAD0A644-FAE7-4B67-94F4-14043F8041EF}" srcOrd="3" destOrd="0" presId="urn:microsoft.com/office/officeart/2008/layout/VerticalCurvedList"/>
    <dgm:cxn modelId="{47F0909D-129A-4860-B22C-99B5892A125B}" type="presParOf" srcId="{835512DC-B387-46B2-8A6D-8C30EF567B6F}" destId="{05583147-32EC-4F02-A306-9CD13722D01C}" srcOrd="1" destOrd="0" presId="urn:microsoft.com/office/officeart/2008/layout/VerticalCurvedList"/>
    <dgm:cxn modelId="{70A0B1C6-4768-42A8-9E01-BF212F7569C5}" type="presParOf" srcId="{835512DC-B387-46B2-8A6D-8C30EF567B6F}" destId="{01509C11-89D5-487B-ADE3-202A6B66DDF2}" srcOrd="2" destOrd="0" presId="urn:microsoft.com/office/officeart/2008/layout/VerticalCurvedList"/>
    <dgm:cxn modelId="{169D74C4-AF57-4E12-BF04-AE361747E51E}" type="presParOf" srcId="{01509C11-89D5-487B-ADE3-202A6B66DDF2}" destId="{9D01674C-A221-4304-8055-785DEEF5E41C}" srcOrd="0" destOrd="0" presId="urn:microsoft.com/office/officeart/2008/layout/VerticalCurvedList"/>
    <dgm:cxn modelId="{C8C74B59-E3B9-45ED-86AC-B23871639608}" type="presParOf" srcId="{835512DC-B387-46B2-8A6D-8C30EF567B6F}" destId="{84FD799C-5FB8-454C-B8F1-9F290766F1D3}" srcOrd="3" destOrd="0" presId="urn:microsoft.com/office/officeart/2008/layout/VerticalCurvedList"/>
    <dgm:cxn modelId="{BEB05CCD-B63D-4FEF-A05B-2A7DB7267626}" type="presParOf" srcId="{835512DC-B387-46B2-8A6D-8C30EF567B6F}" destId="{499ADD1D-EB5E-4284-8378-6D14E0CEBA79}" srcOrd="4" destOrd="0" presId="urn:microsoft.com/office/officeart/2008/layout/VerticalCurvedList"/>
    <dgm:cxn modelId="{2C2BEE9E-AB76-4AC1-940F-F3D271DDCC92}" type="presParOf" srcId="{499ADD1D-EB5E-4284-8378-6D14E0CEBA79}" destId="{7364AE1B-80ED-4E68-B03F-BA9899CA8B6E}" srcOrd="0" destOrd="0" presId="urn:microsoft.com/office/officeart/2008/layout/VerticalCurvedList"/>
    <dgm:cxn modelId="{FFA911B7-4A7B-4F68-A1BF-81FD7203C553}" type="presParOf" srcId="{835512DC-B387-46B2-8A6D-8C30EF567B6F}" destId="{F62C2F09-ECC2-4E2A-B0CE-C85451A94A5B}" srcOrd="5" destOrd="0" presId="urn:microsoft.com/office/officeart/2008/layout/VerticalCurvedList"/>
    <dgm:cxn modelId="{6DC9034F-AC69-40D3-ABA0-141F3D93A8A7}" type="presParOf" srcId="{835512DC-B387-46B2-8A6D-8C30EF567B6F}" destId="{5AEF4B5F-F8C8-4224-8E77-14F0415F5E54}" srcOrd="6" destOrd="0" presId="urn:microsoft.com/office/officeart/2008/layout/VerticalCurvedList"/>
    <dgm:cxn modelId="{9B7971D6-2CFD-4DA3-8363-BC5FA1D1753E}" type="presParOf" srcId="{5AEF4B5F-F8C8-4224-8E77-14F0415F5E54}" destId="{13270E20-D008-4696-9023-7BDA186E5FFD}" srcOrd="0" destOrd="0" presId="urn:microsoft.com/office/officeart/2008/layout/VerticalCurvedList"/>
    <dgm:cxn modelId="{39DC2D71-C0B4-47B6-A607-ED9E36915F01}" type="presParOf" srcId="{835512DC-B387-46B2-8A6D-8C30EF567B6F}" destId="{7CB26510-82EA-4182-A536-FADC58D8A504}" srcOrd="7" destOrd="0" presId="urn:microsoft.com/office/officeart/2008/layout/VerticalCurvedList"/>
    <dgm:cxn modelId="{00B932CC-2771-4BD6-B827-B69A94892CB4}" type="presParOf" srcId="{835512DC-B387-46B2-8A6D-8C30EF567B6F}" destId="{A876959A-F067-4E07-84E9-0518A9CA2BDA}" srcOrd="8" destOrd="0" presId="urn:microsoft.com/office/officeart/2008/layout/VerticalCurvedList"/>
    <dgm:cxn modelId="{08B84E0E-0A1A-4B3B-968E-9A4CFE88BB45}" type="presParOf" srcId="{A876959A-F067-4E07-84E9-0518A9CA2BDA}" destId="{5E78F93B-0FE9-4D32-B885-C324FFF6C97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F4BC5-EB73-46E0-9B91-C674E472416E}">
      <dsp:nvSpPr>
        <dsp:cNvPr id="0" name=""/>
        <dsp:cNvSpPr/>
      </dsp:nvSpPr>
      <dsp:spPr>
        <a:xfrm>
          <a:off x="0" y="29218"/>
          <a:ext cx="8640960" cy="48672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Актуальность</a:t>
          </a:r>
          <a:endParaRPr lang="ru-RU" sz="1800" b="1" kern="1200" dirty="0"/>
        </a:p>
      </dsp:txBody>
      <dsp:txXfrm>
        <a:off x="23760" y="52978"/>
        <a:ext cx="8593440" cy="439200"/>
      </dsp:txXfrm>
    </dsp:sp>
    <dsp:sp modelId="{689BA5A5-D326-4AF2-901A-6B51FF6B12B0}">
      <dsp:nvSpPr>
        <dsp:cNvPr id="0" name=""/>
        <dsp:cNvSpPr/>
      </dsp:nvSpPr>
      <dsp:spPr>
        <a:xfrm>
          <a:off x="0" y="515938"/>
          <a:ext cx="8640960" cy="1829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Во многих предприятиях существует проблема несоответствия реальных действий со стороны руководства предприятий, в проведении мероприятий, обеспечивающих процесс адаптации студентов, проходящих производственную практику, в профессиональной деятельности на его начальном этапе. Поэтому, исследуя проблему адаптации студентов на предприятии во время прохождения производственной практики, можно будет устранить при помощи предложенных рекомендаций.</a:t>
          </a:r>
          <a:endParaRPr lang="ru-RU" sz="1800" kern="1200" dirty="0">
            <a:solidFill>
              <a:srgbClr val="FF0000"/>
            </a:solidFill>
          </a:endParaRPr>
        </a:p>
      </dsp:txBody>
      <dsp:txXfrm>
        <a:off x="0" y="515938"/>
        <a:ext cx="8640960" cy="1829880"/>
      </dsp:txXfrm>
    </dsp:sp>
    <dsp:sp modelId="{E3153F8B-41C8-4601-9763-235369B3A15E}">
      <dsp:nvSpPr>
        <dsp:cNvPr id="0" name=""/>
        <dsp:cNvSpPr/>
      </dsp:nvSpPr>
      <dsp:spPr>
        <a:xfrm>
          <a:off x="0" y="2345818"/>
          <a:ext cx="8640960" cy="48672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83979"/>
                <a:satOff val="1145"/>
                <a:lumOff val="26027"/>
                <a:alphaOff val="0"/>
                <a:shade val="15000"/>
                <a:satMod val="180000"/>
              </a:schemeClr>
            </a:gs>
            <a:gs pos="50000">
              <a:schemeClr val="accent6">
                <a:shade val="50000"/>
                <a:hueOff val="-83979"/>
                <a:satOff val="1145"/>
                <a:lumOff val="26027"/>
                <a:alphaOff val="0"/>
                <a:shade val="45000"/>
                <a:satMod val="170000"/>
              </a:schemeClr>
            </a:gs>
            <a:gs pos="70000">
              <a:schemeClr val="accent6">
                <a:shade val="50000"/>
                <a:hueOff val="-83979"/>
                <a:satOff val="1145"/>
                <a:lumOff val="2602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shade val="50000"/>
                <a:hueOff val="-83979"/>
                <a:satOff val="1145"/>
                <a:lumOff val="2602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Цель</a:t>
          </a:r>
          <a:endParaRPr lang="ru-RU" sz="500" b="1" kern="1200" dirty="0"/>
        </a:p>
      </dsp:txBody>
      <dsp:txXfrm>
        <a:off x="23760" y="2369578"/>
        <a:ext cx="8593440" cy="439200"/>
      </dsp:txXfrm>
    </dsp:sp>
    <dsp:sp modelId="{A376A88D-4743-446D-AD37-345144F543EC}">
      <dsp:nvSpPr>
        <dsp:cNvPr id="0" name=""/>
        <dsp:cNvSpPr/>
      </dsp:nvSpPr>
      <dsp:spPr>
        <a:xfrm>
          <a:off x="0" y="2832538"/>
          <a:ext cx="864096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анализ проблемы адаптации студентов на предприятии во время практики</a:t>
          </a:r>
          <a:endParaRPr lang="ru-RU" sz="1800" kern="1200" dirty="0"/>
        </a:p>
      </dsp:txBody>
      <dsp:txXfrm>
        <a:off x="0" y="2832538"/>
        <a:ext cx="8640960" cy="430560"/>
      </dsp:txXfrm>
    </dsp:sp>
    <dsp:sp modelId="{9E5428A0-0314-4F14-B266-86B80D4C36D8}">
      <dsp:nvSpPr>
        <dsp:cNvPr id="0" name=""/>
        <dsp:cNvSpPr/>
      </dsp:nvSpPr>
      <dsp:spPr>
        <a:xfrm>
          <a:off x="0" y="3263098"/>
          <a:ext cx="8640960" cy="48672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83979"/>
                <a:satOff val="1145"/>
                <a:lumOff val="26027"/>
                <a:alphaOff val="0"/>
                <a:shade val="15000"/>
                <a:satMod val="180000"/>
              </a:schemeClr>
            </a:gs>
            <a:gs pos="50000">
              <a:schemeClr val="accent6">
                <a:shade val="50000"/>
                <a:hueOff val="-83979"/>
                <a:satOff val="1145"/>
                <a:lumOff val="26027"/>
                <a:alphaOff val="0"/>
                <a:shade val="45000"/>
                <a:satMod val="170000"/>
              </a:schemeClr>
            </a:gs>
            <a:gs pos="70000">
              <a:schemeClr val="accent6">
                <a:shade val="50000"/>
                <a:hueOff val="-83979"/>
                <a:satOff val="1145"/>
                <a:lumOff val="2602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shade val="50000"/>
                <a:hueOff val="-83979"/>
                <a:satOff val="1145"/>
                <a:lumOff val="2602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Задачи</a:t>
          </a:r>
          <a:endParaRPr lang="ru-RU" sz="1800" b="1" kern="1200" dirty="0"/>
        </a:p>
      </dsp:txBody>
      <dsp:txXfrm>
        <a:off x="23760" y="3286858"/>
        <a:ext cx="8593440" cy="439200"/>
      </dsp:txXfrm>
    </dsp:sp>
    <dsp:sp modelId="{1751C023-49BE-4777-93BC-B44FB0B4DC01}">
      <dsp:nvSpPr>
        <dsp:cNvPr id="0" name=""/>
        <dsp:cNvSpPr/>
      </dsp:nvSpPr>
      <dsp:spPr>
        <a:xfrm>
          <a:off x="0" y="3749818"/>
          <a:ext cx="8640960" cy="2314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u="none" kern="1200" dirty="0" smtClean="0"/>
            <a:t>проанализировать современные подходы к определению понятия и роли адаптации студентов в практике управления персоналом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u="none" kern="1200" dirty="0" smtClean="0"/>
            <a:t>охарактеризовать формы и виды адаптации студентов, проходящих производственную практику, организации к условиям среды</a:t>
          </a:r>
          <a:endParaRPr lang="ru-RU" sz="1800" u="none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u="none" kern="1200" dirty="0" smtClean="0"/>
            <a:t>проанализировать действующую систему адаптации студентов</a:t>
          </a:r>
          <a:endParaRPr lang="ru-RU" sz="1800" u="none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u="none" kern="1200" dirty="0" smtClean="0"/>
            <a:t>изучить проблему адаптации студентов</a:t>
          </a:r>
          <a:endParaRPr lang="ru-RU" sz="1800" u="none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u="none" kern="1200" dirty="0" smtClean="0"/>
            <a:t>разработать предложения по устранению проблем адаптации студентов на предприятии</a:t>
          </a:r>
          <a:endParaRPr lang="ru-RU" sz="1800" u="none" kern="1200" dirty="0"/>
        </a:p>
      </dsp:txBody>
      <dsp:txXfrm>
        <a:off x="0" y="3749818"/>
        <a:ext cx="8640960" cy="2314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0EC36A-16D0-4CC3-AEAF-61ED444DE867}">
      <dsp:nvSpPr>
        <dsp:cNvPr id="0" name=""/>
        <dsp:cNvSpPr/>
      </dsp:nvSpPr>
      <dsp:spPr>
        <a:xfrm>
          <a:off x="288018" y="2"/>
          <a:ext cx="8079841" cy="113874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0776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288018" y="284688"/>
        <a:ext cx="7795155" cy="569372"/>
      </dsp:txXfrm>
    </dsp:sp>
    <dsp:sp modelId="{1D7488F8-57E8-47F9-B3C7-63B4E90F5C85}">
      <dsp:nvSpPr>
        <dsp:cNvPr id="0" name=""/>
        <dsp:cNvSpPr/>
      </dsp:nvSpPr>
      <dsp:spPr>
        <a:xfrm>
          <a:off x="266291" y="592521"/>
          <a:ext cx="2870178" cy="21936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Работа по адаптации студентов оптимально спланирована, организована и контролируема</a:t>
          </a:r>
          <a:endParaRPr lang="ru-RU" sz="2000" kern="1200" dirty="0"/>
        </a:p>
      </dsp:txBody>
      <dsp:txXfrm>
        <a:off x="266291" y="592521"/>
        <a:ext cx="2870178" cy="2193640"/>
      </dsp:txXfrm>
    </dsp:sp>
    <dsp:sp modelId="{110BBF27-F9F0-47DA-AB91-893AE9B9EB3F}">
      <dsp:nvSpPr>
        <dsp:cNvPr id="0" name=""/>
        <dsp:cNvSpPr/>
      </dsp:nvSpPr>
      <dsp:spPr>
        <a:xfrm>
          <a:off x="2905507" y="164840"/>
          <a:ext cx="5410747" cy="113874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2900276"/>
            <a:satOff val="42783"/>
            <a:lumOff val="-323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0776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2905507" y="449526"/>
        <a:ext cx="5126061" cy="569372"/>
      </dsp:txXfrm>
    </dsp:sp>
    <dsp:sp modelId="{3EAEBDE8-F380-41AE-B34B-8D9BC253E1CA}">
      <dsp:nvSpPr>
        <dsp:cNvPr id="0" name=""/>
        <dsp:cNvSpPr/>
      </dsp:nvSpPr>
      <dsp:spPr>
        <a:xfrm>
          <a:off x="2888191" y="748329"/>
          <a:ext cx="2408251" cy="21936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2900276"/>
              <a:satOff val="42783"/>
              <a:lumOff val="-3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Экономятся время и финансы предприятия</a:t>
          </a:r>
          <a:endParaRPr lang="ru-RU" sz="2000" kern="1200" dirty="0"/>
        </a:p>
      </dsp:txBody>
      <dsp:txXfrm>
        <a:off x="2888191" y="748329"/>
        <a:ext cx="2408251" cy="2193640"/>
      </dsp:txXfrm>
    </dsp:sp>
    <dsp:sp modelId="{37928FA7-4B49-4D96-8AB6-FD1FAFDFEEA1}">
      <dsp:nvSpPr>
        <dsp:cNvPr id="0" name=""/>
        <dsp:cNvSpPr/>
      </dsp:nvSpPr>
      <dsp:spPr>
        <a:xfrm>
          <a:off x="5313759" y="473580"/>
          <a:ext cx="3002495" cy="113874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5800551"/>
            <a:satOff val="85567"/>
            <a:lumOff val="-647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0776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313759" y="758266"/>
        <a:ext cx="2717809" cy="569372"/>
      </dsp:txXfrm>
    </dsp:sp>
    <dsp:sp modelId="{6EE2E45C-DB58-4D48-8C6D-747469B02083}">
      <dsp:nvSpPr>
        <dsp:cNvPr id="0" name=""/>
        <dsp:cNvSpPr/>
      </dsp:nvSpPr>
      <dsp:spPr>
        <a:xfrm>
          <a:off x="5313759" y="1006818"/>
          <a:ext cx="2408251" cy="21615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5800551"/>
              <a:satOff val="85567"/>
              <a:lumOff val="-64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Обеспечивается коллективизм и достигается результат по сохранению потока на предприятие новых сотрудников</a:t>
          </a:r>
          <a:endParaRPr lang="ru-RU" sz="2000" kern="1200" dirty="0"/>
        </a:p>
      </dsp:txBody>
      <dsp:txXfrm>
        <a:off x="5313759" y="1006818"/>
        <a:ext cx="2408251" cy="21615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3490B-2762-40F0-8C22-E867AFF4039B}">
      <dsp:nvSpPr>
        <dsp:cNvPr id="0" name=""/>
        <dsp:cNvSpPr/>
      </dsp:nvSpPr>
      <dsp:spPr>
        <a:xfrm>
          <a:off x="3019" y="747"/>
          <a:ext cx="4049439" cy="1740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8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8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8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8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безболезненное омоложение кадров, без потери качества и опыта молодых специалистов, а также получение опыта студентами </a:t>
          </a: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54005" y="51733"/>
        <a:ext cx="3947467" cy="1638827"/>
      </dsp:txXfrm>
    </dsp:sp>
    <dsp:sp modelId="{42ABD3C5-17CE-41E0-9A95-CB6CB9463237}">
      <dsp:nvSpPr>
        <dsp:cNvPr id="0" name=""/>
        <dsp:cNvSpPr/>
      </dsp:nvSpPr>
      <dsp:spPr>
        <a:xfrm>
          <a:off x="3019" y="1972159"/>
          <a:ext cx="4049439" cy="1740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7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7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повышению престижа отрасли, в организациях, где внедряется такой подход;  выпускники и молодые сотрудники мотивированы и заинтересованы в получении рабочего места</a:t>
          </a:r>
          <a:endParaRPr lang="ru-RU" kern="1200" dirty="0"/>
        </a:p>
      </dsp:txBody>
      <dsp:txXfrm>
        <a:off x="54005" y="2023145"/>
        <a:ext cx="3947467" cy="1638827"/>
      </dsp:txXfrm>
    </dsp:sp>
    <dsp:sp modelId="{3470DBD3-F291-48C0-9C02-DABF916D8911}">
      <dsp:nvSpPr>
        <dsp:cNvPr id="0" name=""/>
        <dsp:cNvSpPr/>
      </dsp:nvSpPr>
      <dsp:spPr>
        <a:xfrm>
          <a:off x="4732765" y="747"/>
          <a:ext cx="4049439" cy="1740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8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8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8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8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spc="-50" baseline="0" dirty="0" smtClean="0"/>
            <a:t>при подготовке молодых специалистов к профессиональной деятельности - сведение к минимуму рисков и повышение их профессиональной уверенности, предотвращение чувства страха за возможные ошибки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4783751" y="51733"/>
        <a:ext cx="3947467" cy="1638827"/>
      </dsp:txXfrm>
    </dsp:sp>
    <dsp:sp modelId="{D91AE81D-97B8-4B55-829F-D7CD92A9DC12}">
      <dsp:nvSpPr>
        <dsp:cNvPr id="0" name=""/>
        <dsp:cNvSpPr/>
      </dsp:nvSpPr>
      <dsp:spPr>
        <a:xfrm>
          <a:off x="4732765" y="1972159"/>
          <a:ext cx="4049439" cy="1740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7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7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7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7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студент, переходит на финальную ступень становления его как молодого специалиста. Он осознает свое место в организации, становится работником, которые имеет базовый и начальный опыт</a:t>
          </a:r>
          <a:endParaRPr lang="ru-RU" sz="1800" kern="1200" dirty="0"/>
        </a:p>
      </dsp:txBody>
      <dsp:txXfrm>
        <a:off x="4783751" y="2023145"/>
        <a:ext cx="3947467" cy="16388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EB2C2D-CB7D-4E17-9D44-9096B0F1A69E}">
      <dsp:nvSpPr>
        <dsp:cNvPr id="0" name=""/>
        <dsp:cNvSpPr/>
      </dsp:nvSpPr>
      <dsp:spPr>
        <a:xfrm>
          <a:off x="-5731555" y="-877295"/>
          <a:ext cx="6823751" cy="6823751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15875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83147-32EC-4F02-A306-9CD13722D01C}">
      <dsp:nvSpPr>
        <dsp:cNvPr id="0" name=""/>
        <dsp:cNvSpPr/>
      </dsp:nvSpPr>
      <dsp:spPr>
        <a:xfrm>
          <a:off x="571707" y="389717"/>
          <a:ext cx="8142206" cy="779839"/>
        </a:xfrm>
        <a:prstGeom prst="rect">
          <a:avLst/>
        </a:prstGeom>
        <a:gradFill rotWithShape="1">
          <a:gsLst>
            <a:gs pos="0">
              <a:schemeClr val="accent2">
                <a:tint val="79000"/>
                <a:satMod val="180000"/>
              </a:schemeClr>
            </a:gs>
            <a:gs pos="65000">
              <a:schemeClr val="accent2">
                <a:tint val="52000"/>
                <a:satMod val="250000"/>
              </a:schemeClr>
            </a:gs>
            <a:gs pos="100000">
              <a:schemeClr val="accent2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1899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постоянный контроль, большая аналитическая работа службы по управлению персоналом</a:t>
          </a:r>
          <a:endParaRPr lang="ru-RU" sz="1900" kern="1200" dirty="0"/>
        </a:p>
      </dsp:txBody>
      <dsp:txXfrm>
        <a:off x="571707" y="389717"/>
        <a:ext cx="8142206" cy="779839"/>
      </dsp:txXfrm>
    </dsp:sp>
    <dsp:sp modelId="{9D01674C-A221-4304-8055-785DEEF5E41C}">
      <dsp:nvSpPr>
        <dsp:cNvPr id="0" name=""/>
        <dsp:cNvSpPr/>
      </dsp:nvSpPr>
      <dsp:spPr>
        <a:xfrm>
          <a:off x="84307" y="292237"/>
          <a:ext cx="974799" cy="9747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4FD799C-5FB8-454C-B8F1-9F290766F1D3}">
      <dsp:nvSpPr>
        <dsp:cNvPr id="0" name=""/>
        <dsp:cNvSpPr/>
      </dsp:nvSpPr>
      <dsp:spPr>
        <a:xfrm>
          <a:off x="1018807" y="1559679"/>
          <a:ext cx="7695106" cy="779839"/>
        </a:xfrm>
        <a:prstGeom prst="rect">
          <a:avLst/>
        </a:prstGeom>
        <a:gradFill rotWithShape="1">
          <a:gsLst>
            <a:gs pos="0">
              <a:schemeClr val="accent5">
                <a:tint val="79000"/>
                <a:satMod val="180000"/>
              </a:schemeClr>
            </a:gs>
            <a:gs pos="65000">
              <a:schemeClr val="accent5">
                <a:tint val="52000"/>
                <a:satMod val="250000"/>
              </a:schemeClr>
            </a:gs>
            <a:gs pos="100000">
              <a:schemeClr val="accent5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1899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привлечение дополнительных студентов-практикантов  в кадровый отдел предприятия</a:t>
          </a:r>
          <a:endParaRPr lang="ru-RU" sz="1900" kern="1200" dirty="0"/>
        </a:p>
      </dsp:txBody>
      <dsp:txXfrm>
        <a:off x="1018807" y="1559679"/>
        <a:ext cx="7695106" cy="779839"/>
      </dsp:txXfrm>
    </dsp:sp>
    <dsp:sp modelId="{7364AE1B-80ED-4E68-B03F-BA9899CA8B6E}">
      <dsp:nvSpPr>
        <dsp:cNvPr id="0" name=""/>
        <dsp:cNvSpPr/>
      </dsp:nvSpPr>
      <dsp:spPr>
        <a:xfrm>
          <a:off x="531407" y="1462199"/>
          <a:ext cx="974799" cy="9747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2C2F09-ECC2-4E2A-B0CE-C85451A94A5B}">
      <dsp:nvSpPr>
        <dsp:cNvPr id="0" name=""/>
        <dsp:cNvSpPr/>
      </dsp:nvSpPr>
      <dsp:spPr>
        <a:xfrm>
          <a:off x="1018807" y="2729641"/>
          <a:ext cx="7695106" cy="779839"/>
        </a:xfrm>
        <a:prstGeom prst="rect">
          <a:avLst/>
        </a:prstGeom>
        <a:gradFill rotWithShape="1">
          <a:gsLst>
            <a:gs pos="0">
              <a:schemeClr val="accent6">
                <a:tint val="79000"/>
                <a:satMod val="180000"/>
              </a:schemeClr>
            </a:gs>
            <a:gs pos="65000">
              <a:schemeClr val="accent6">
                <a:tint val="52000"/>
                <a:satMod val="250000"/>
              </a:schemeClr>
            </a:gs>
            <a:gs pos="100000">
              <a:schemeClr val="accent6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1899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отвлечение опытных работников от рабочего процесса, для наставничества</a:t>
          </a:r>
          <a:endParaRPr lang="ru-RU" sz="1900" kern="1200" dirty="0"/>
        </a:p>
      </dsp:txBody>
      <dsp:txXfrm>
        <a:off x="1018807" y="2729641"/>
        <a:ext cx="7695106" cy="779839"/>
      </dsp:txXfrm>
    </dsp:sp>
    <dsp:sp modelId="{13270E20-D008-4696-9023-7BDA186E5FFD}">
      <dsp:nvSpPr>
        <dsp:cNvPr id="0" name=""/>
        <dsp:cNvSpPr/>
      </dsp:nvSpPr>
      <dsp:spPr>
        <a:xfrm>
          <a:off x="531407" y="2632161"/>
          <a:ext cx="974799" cy="9747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CB26510-82EA-4182-A536-FADC58D8A504}">
      <dsp:nvSpPr>
        <dsp:cNvPr id="0" name=""/>
        <dsp:cNvSpPr/>
      </dsp:nvSpPr>
      <dsp:spPr>
        <a:xfrm>
          <a:off x="571707" y="3707996"/>
          <a:ext cx="8142206" cy="1163052"/>
        </a:xfrm>
        <a:prstGeom prst="rect">
          <a:avLst/>
        </a:prstGeom>
        <a:gradFill rotWithShape="1">
          <a:gsLst>
            <a:gs pos="0">
              <a:schemeClr val="accent3">
                <a:tint val="79000"/>
                <a:satMod val="180000"/>
              </a:schemeClr>
            </a:gs>
            <a:gs pos="65000">
              <a:schemeClr val="accent3">
                <a:tint val="52000"/>
                <a:satMod val="250000"/>
              </a:schemeClr>
            </a:gs>
            <a:gs pos="100000">
              <a:schemeClr val="accent3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1899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возможная потеря квалифицированного работника после значительных затрат на его профессиональную подготовку (риск минимален, поскольку программа подразумевает создание благоприятного психологически климата в коллективе)</a:t>
          </a:r>
          <a:endParaRPr lang="ru-RU" sz="1900" kern="1200" dirty="0"/>
        </a:p>
      </dsp:txBody>
      <dsp:txXfrm>
        <a:off x="571707" y="3707996"/>
        <a:ext cx="8142206" cy="1163052"/>
      </dsp:txXfrm>
    </dsp:sp>
    <dsp:sp modelId="{5E78F93B-0FE9-4D32-B885-C324FFF6C97B}">
      <dsp:nvSpPr>
        <dsp:cNvPr id="0" name=""/>
        <dsp:cNvSpPr/>
      </dsp:nvSpPr>
      <dsp:spPr>
        <a:xfrm>
          <a:off x="84307" y="3802123"/>
          <a:ext cx="974799" cy="9747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7A4E95F-ACC1-4370-82DB-8974619DA4CD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88CCD09-C989-4BAB-9652-997AF6D52A5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7944" y="2204864"/>
            <a:ext cx="47525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Курсовая работа по дисциплине </a:t>
            </a:r>
          </a:p>
          <a:p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«»</a:t>
            </a:r>
          </a:p>
          <a:p>
            <a:endParaRPr lang="ru-RU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ФГОАУВО </a:t>
            </a:r>
            <a:r>
              <a:rPr lang="ru-RU" cap="all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«</a:t>
            </a:r>
            <a:r>
              <a:rPr lang="ru-RU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Национальный исследовательский Томский политехнический Университет</a:t>
            </a:r>
            <a:r>
              <a:rPr lang="ru-RU" cap="all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»</a:t>
            </a:r>
          </a:p>
          <a:p>
            <a:endParaRPr lang="ru-RU" cap="all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Группа: Д-8Л41</a:t>
            </a:r>
          </a:p>
          <a:p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Шифр</a:t>
            </a:r>
            <a:r>
              <a:rPr lang="ru-RU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Студент: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763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67544" y="188640"/>
            <a:ext cx="8229600" cy="115212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Построение и усовершенствование моделей</a:t>
            </a:r>
            <a:endParaRPr lang="ru-RU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497558"/>
            <a:ext cx="252028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Результат </a:t>
            </a:r>
            <a:r>
              <a:rPr lang="ru-RU" dirty="0"/>
              <a:t>внедрения адаптационного менеджмента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95936" y="1497558"/>
            <a:ext cx="4896544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Ф</a:t>
            </a:r>
            <a:r>
              <a:rPr lang="ru-RU" dirty="0" smtClean="0"/>
              <a:t>ормирование </a:t>
            </a:r>
            <a:r>
              <a:rPr lang="ru-RU" dirty="0"/>
              <a:t>на предприятии комплексной системы сопровождения профессионального становления студентов, как молодого студента </a:t>
            </a:r>
          </a:p>
        </p:txBody>
      </p:sp>
      <p:sp>
        <p:nvSpPr>
          <p:cNvPr id="9" name="Минус 8"/>
          <p:cNvSpPr/>
          <p:nvPr/>
        </p:nvSpPr>
        <p:spPr>
          <a:xfrm>
            <a:off x="2987824" y="1641574"/>
            <a:ext cx="864096" cy="635298"/>
          </a:xfrm>
          <a:prstGeom prst="mathMinu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23528" y="2564904"/>
            <a:ext cx="8568952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Ожидаемые результаты </a:t>
            </a:r>
            <a:r>
              <a:rPr lang="ru-RU" b="1" dirty="0"/>
              <a:t>внедрения концепции профессиональной адаптации (адаптационного менеджмента)</a:t>
            </a:r>
          </a:p>
        </p:txBody>
      </p:sp>
      <p:pic>
        <p:nvPicPr>
          <p:cNvPr id="11" name="Рисунок 10"/>
          <p:cNvPicPr/>
          <p:nvPr/>
        </p:nvPicPr>
        <p:blipFill rotWithShape="1">
          <a:blip r:embed="rId2"/>
          <a:srcRect l="31136" t="39723" r="25526" b="31337"/>
          <a:stretch/>
        </p:blipFill>
        <p:spPr bwMode="auto">
          <a:xfrm>
            <a:off x="323528" y="3223744"/>
            <a:ext cx="8568952" cy="33736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69158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Определение критериев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91264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Критерии </a:t>
            </a:r>
            <a:r>
              <a:rPr lang="ru-RU" dirty="0"/>
              <a:t>оценки эффективности сотрудничества партнеров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51520" y="1772816"/>
            <a:ext cx="8640960" cy="48245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наличие оценки качества образовательных программ по подготовке </a:t>
            </a:r>
            <a:r>
              <a:rPr lang="ru-RU" dirty="0" smtClean="0"/>
              <a:t>специалистов</a:t>
            </a:r>
            <a:endParaRPr lang="ru-RU" dirty="0"/>
          </a:p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привлечение к преподавательской деятельности сотрудников </a:t>
            </a:r>
            <a:r>
              <a:rPr lang="ru-RU" dirty="0" smtClean="0"/>
              <a:t>предприятия</a:t>
            </a:r>
            <a:endParaRPr lang="ru-RU" dirty="0"/>
          </a:p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количество молодых специалистов, направленных на работу на </a:t>
            </a:r>
            <a:r>
              <a:rPr lang="ru-RU" dirty="0" smtClean="0"/>
              <a:t>предприятие</a:t>
            </a:r>
            <a:endParaRPr lang="ru-RU" dirty="0"/>
          </a:p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количество студентов, прошедших какую либо из практик на </a:t>
            </a:r>
            <a:r>
              <a:rPr lang="ru-RU" dirty="0" smtClean="0"/>
              <a:t>предприятии</a:t>
            </a:r>
            <a:endParaRPr lang="ru-RU" dirty="0"/>
          </a:p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количество научно-технических мероприятий, проведенных кафедрой или учебно-научной лабораторией совместно с </a:t>
            </a:r>
            <a:r>
              <a:rPr lang="ru-RU" dirty="0" smtClean="0"/>
              <a:t>предприятием</a:t>
            </a:r>
            <a:endParaRPr lang="ru-RU" dirty="0"/>
          </a:p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объем финансирования НИР и ОКР, проводимых университетом по заказам </a:t>
            </a:r>
            <a:r>
              <a:rPr lang="ru-RU" dirty="0" smtClean="0"/>
              <a:t>предприятия</a:t>
            </a:r>
            <a:endParaRPr lang="ru-RU" dirty="0"/>
          </a:p>
          <a:p>
            <a:pPr lvl="0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наличие совместных научно-образовательных структур и объем </a:t>
            </a:r>
            <a:r>
              <a:rPr lang="ru-RU" dirty="0" smtClean="0"/>
              <a:t>привлеченных</a:t>
            </a:r>
            <a:endParaRPr lang="ru-RU" dirty="0"/>
          </a:p>
          <a:p>
            <a:pPr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dirty="0"/>
              <a:t>наличие производственных лабораторий предприятия в рамках университета</a:t>
            </a:r>
          </a:p>
        </p:txBody>
      </p:sp>
    </p:spTree>
    <p:extLst>
      <p:ext uri="{BB962C8B-B14F-4D97-AF65-F5344CB8AC3E}">
        <p14:creationId xmlns:p14="http://schemas.microsoft.com/office/powerpoint/2010/main" val="2561058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52934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Генерирование альтернатив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51520" y="1340768"/>
            <a:ext cx="4392488" cy="8640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dirty="0" smtClean="0"/>
              <a:t>Направления </a:t>
            </a:r>
            <a:r>
              <a:rPr lang="ru-RU" sz="1800" dirty="0"/>
              <a:t>по сотрудничеству образовательного учреждения и предприятия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51520" y="2204864"/>
            <a:ext cx="4317876" cy="4494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sz="2600" dirty="0"/>
              <a:t>подготовка молодых специалистов по заказу от предприятия-работодателя, по основным и дополнительным образовательным программам;</a:t>
            </a:r>
          </a:p>
          <a:p>
            <a:r>
              <a:rPr lang="ru-RU" sz="2600" dirty="0"/>
              <a:t>- привлечение опытных специалистов ООО «N», к преподавательской деятельности для разработки новых программ и чтению лекций;</a:t>
            </a:r>
          </a:p>
          <a:p>
            <a:r>
              <a:rPr lang="ru-RU" sz="2600" dirty="0"/>
              <a:t>- предоставление прохождения всех видов практик студента на предприятии партнере с использованием высокотехнологического оборудования;</a:t>
            </a:r>
          </a:p>
          <a:p>
            <a:r>
              <a:rPr lang="ru-RU" sz="2600" dirty="0"/>
              <a:t>- оценка качества образования молодых специалистов по профилю предприятия, экспертами предприятия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4008" y="1340768"/>
            <a:ext cx="4041775" cy="8640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/>
              <a:t>Механизмы сотрудничества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644009" y="2174874"/>
            <a:ext cx="4042792" cy="4494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Стороны ежегодно разрабатывают и утверждают план взаимодействия по направлениям, перечисленным выше.</a:t>
            </a:r>
          </a:p>
          <a:p>
            <a:pPr lvl="0"/>
            <a:r>
              <a:rPr lang="ru-RU" dirty="0"/>
              <a:t>Каждый из партнеров вносит предложения по реализации сотрудничества по указанным выше направлениям и оповещает о них другую сторону.</a:t>
            </a:r>
          </a:p>
          <a:p>
            <a:pPr lvl="0"/>
            <a:r>
              <a:rPr lang="ru-RU" dirty="0"/>
              <a:t>После совместного анализа предложений по каждому из направлений, партнеры утверждают программу.</a:t>
            </a:r>
          </a:p>
          <a:p>
            <a:r>
              <a:rPr lang="ru-RU" dirty="0"/>
              <a:t>Сопровождение программы взаимодействия партнеров будет возглавлять Отдел сопровождения стратегического партнерства</a:t>
            </a:r>
          </a:p>
        </p:txBody>
      </p:sp>
    </p:spTree>
    <p:extLst>
      <p:ext uri="{BB962C8B-B14F-4D97-AF65-F5344CB8AC3E}">
        <p14:creationId xmlns:p14="http://schemas.microsoft.com/office/powerpoint/2010/main" val="4035861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52934"/>
          </a:xfrm>
        </p:spPr>
        <p:txBody>
          <a:bodyPr>
            <a:normAutofit/>
          </a:bodyPr>
          <a:lstStyle/>
          <a:p>
            <a:pPr algn="ctr"/>
            <a:r>
              <a:rPr lang="ru-RU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Выбор или принятие решений</a:t>
            </a:r>
            <a:endParaRPr lang="ru-RU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Н</a:t>
            </a:r>
            <a:r>
              <a:rPr lang="ru-RU" sz="1800" dirty="0" smtClean="0"/>
              <a:t>аправления </a:t>
            </a:r>
            <a:r>
              <a:rPr lang="ru-RU" sz="1800" dirty="0"/>
              <a:t>совершенствования системы адаптации молодых специалистов будут разделены на внешние, в которых предприятие будет готовить потенциальных сотрудников еще до их выхода на рабочее место, и внутренние, в них предприятие будет способствовать более быстрому вхождению молодых сотрудников в </a:t>
            </a:r>
            <a:r>
              <a:rPr lang="ru-RU" sz="1800" dirty="0" smtClean="0"/>
              <a:t>бизнес-среду.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9874" t="37703" r="24544" b="31337"/>
          <a:stretch/>
        </p:blipFill>
        <p:spPr bwMode="auto">
          <a:xfrm>
            <a:off x="395536" y="2636912"/>
            <a:ext cx="8208912" cy="38164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15184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ru-RU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Реализация улучшающего вмешательства</a:t>
            </a:r>
            <a:endParaRPr lang="ru-RU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052737"/>
            <a:ext cx="4176463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Стандартные подходы к обучению, не могут в должной мере решить проблему подготовки молодых специалистов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2080" y="1027189"/>
            <a:ext cx="3672407" cy="9488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приходится преобразовывать их теоретические представления в практические навыки и технологии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4499992" y="1196752"/>
            <a:ext cx="648072" cy="635299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347864" y="2129295"/>
            <a:ext cx="2880320" cy="72008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Решение проблемы</a:t>
            </a:r>
            <a:endParaRPr lang="ru-RU" dirty="0"/>
          </a:p>
        </p:txBody>
      </p:sp>
      <p:pic>
        <p:nvPicPr>
          <p:cNvPr id="10" name="Объект 9"/>
          <p:cNvPicPr>
            <a:picLocks noGrp="1"/>
          </p:cNvPicPr>
          <p:nvPr>
            <p:ph idx="1"/>
          </p:nvPr>
        </p:nvPicPr>
        <p:blipFill rotWithShape="1">
          <a:blip r:embed="rId2"/>
          <a:srcRect l="29594" t="44887" r="25666" b="39863"/>
          <a:stretch/>
        </p:blipFill>
        <p:spPr bwMode="auto">
          <a:xfrm>
            <a:off x="1115616" y="2924944"/>
            <a:ext cx="7288059" cy="15251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91779" y="2852936"/>
            <a:ext cx="5400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Система социального партнерства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0366" y="4653136"/>
            <a:ext cx="8640960" cy="21236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ln w="1905"/>
                <a:solidFill>
                  <a:schemeClr val="tx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Задачи социального партнерства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 smtClean="0"/>
              <a:t>Получение </a:t>
            </a:r>
            <a:r>
              <a:rPr lang="ru-RU" dirty="0"/>
              <a:t>профессионального образования, направленного на приобретение специальных навыков по выбранной </a:t>
            </a:r>
            <a:r>
              <a:rPr lang="ru-RU" dirty="0" smtClean="0"/>
              <a:t>специальности.</a:t>
            </a:r>
            <a:endParaRPr lang="ru-RU" dirty="0"/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Ориентировать теоретические знания и опыт практической подготовки молодых специалистов на потребности </a:t>
            </a:r>
            <a:r>
              <a:rPr lang="ru-RU" dirty="0" smtClean="0"/>
              <a:t>предприятия-работодателя.</a:t>
            </a:r>
            <a:endParaRPr lang="ru-RU" dirty="0"/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Прививать молодым специалистам мотивацию к труду и ценности, востребованные в современных рыночных условиях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184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724942"/>
          </a:xfrm>
        </p:spPr>
        <p:txBody>
          <a:bodyPr>
            <a:normAutofit/>
          </a:bodyPr>
          <a:lstStyle/>
          <a:p>
            <a:pPr algn="ctr"/>
            <a:r>
              <a:rPr lang="ru-RU" sz="3200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Социальное партнерство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1209262"/>
            <a:ext cx="8784976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Реализация – при активном участии предприятия</a:t>
            </a:r>
            <a:endParaRPr lang="ru-RU" sz="20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635896" y="1628800"/>
            <a:ext cx="1800200" cy="432048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2060848"/>
            <a:ext cx="8784976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Содействие </a:t>
            </a:r>
            <a:r>
              <a:rPr lang="ru-RU" sz="2000" dirty="0"/>
              <a:t>студентам во время учебы в практической подготовке</a:t>
            </a:r>
            <a:endParaRPr lang="ru-RU" sz="2000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702951"/>
              </p:ext>
            </p:extLst>
          </p:nvPr>
        </p:nvGraphicFramePr>
        <p:xfrm>
          <a:off x="179512" y="2483608"/>
          <a:ext cx="8784976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8"/>
                <a:gridCol w="6552728"/>
              </a:tblGrid>
              <a:tr h="51382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</a:rPr>
                        <a:t>Определение проблем</a:t>
                      </a:r>
                      <a:endParaRPr lang="ru-RU" b="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</a:rPr>
                        <a:t>Проблема, решение которой, будет являться главной целью деятельности студента в рамках определённой работы. Для лучшего эффекта, можно сделать, чтобы данная задача стояла и перед наставником студента. Так студенту будет видно, что его работа действительно важна для предприятия и результат будет востребован, наставник в свою очередь будет тоже заинтересован в достижении поставленной цели</a:t>
                      </a:r>
                      <a:endParaRPr lang="ru-RU" b="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382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</a:rPr>
                        <a:t>Совместная полевая часть</a:t>
                      </a:r>
                      <a:endParaRPr lang="ru-RU" b="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</a:rPr>
                        <a:t>Изучение и анализ имеющейся проблемы в организации, а также разработка рекомендаций по ее устранению</a:t>
                      </a:r>
                      <a:endParaRPr lang="ru-RU" b="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382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</a:rPr>
                        <a:t>Отчет</a:t>
                      </a:r>
                      <a:endParaRPr lang="ru-RU" b="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</a:rPr>
                        <a:t>Оформление, вместе с наставником, отчета по проделанной работе</a:t>
                      </a:r>
                      <a:endParaRPr lang="ru-RU" b="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008" y="5877272"/>
            <a:ext cx="896448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Предприятие-работодатель </a:t>
            </a:r>
            <a:r>
              <a:rPr lang="ru-RU" b="1" dirty="0" smtClean="0"/>
              <a:t>получит мини-филиал </a:t>
            </a:r>
            <a:r>
              <a:rPr lang="ru-RU" b="1" dirty="0"/>
              <a:t>своей компании, в рамках вуза, который будут заниматься решением </a:t>
            </a:r>
            <a:r>
              <a:rPr lang="ru-RU" b="1" dirty="0" smtClean="0"/>
              <a:t>заданий, </a:t>
            </a:r>
            <a:r>
              <a:rPr lang="ru-RU" b="1" dirty="0"/>
              <a:t>поступивших от </a:t>
            </a:r>
            <a:r>
              <a:rPr lang="ru-RU" b="1" dirty="0" smtClean="0"/>
              <a:t>предприятия, </a:t>
            </a:r>
            <a:r>
              <a:rPr lang="ru-RU" b="1" dirty="0"/>
              <a:t>и давать студентам </a:t>
            </a:r>
            <a:r>
              <a:rPr lang="ru-RU" b="1" dirty="0" smtClean="0"/>
              <a:t>знания, </a:t>
            </a:r>
            <a:r>
              <a:rPr lang="ru-RU" b="1" dirty="0"/>
              <a:t>необходимые </a:t>
            </a:r>
            <a:r>
              <a:rPr lang="ru-RU" b="1" dirty="0" smtClean="0"/>
              <a:t> </a:t>
            </a:r>
            <a:r>
              <a:rPr lang="ru-RU" b="1" dirty="0"/>
              <a:t>для работы на предприятии</a:t>
            </a:r>
          </a:p>
        </p:txBody>
      </p:sp>
    </p:spTree>
    <p:extLst>
      <p:ext uri="{BB962C8B-B14F-4D97-AF65-F5344CB8AC3E}">
        <p14:creationId xmlns:p14="http://schemas.microsoft.com/office/powerpoint/2010/main" val="36779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6856" y="188640"/>
            <a:ext cx="8229600" cy="72494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Заключение</a:t>
            </a:r>
            <a:endParaRPr lang="ru-RU" sz="3200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196752"/>
            <a:ext cx="8784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При написании курсовой работы выполнено: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анализ </a:t>
            </a:r>
            <a:r>
              <a:rPr lang="ru-RU" sz="2000" dirty="0"/>
              <a:t>действующей системы </a:t>
            </a:r>
            <a:r>
              <a:rPr lang="ru-RU" sz="2000" dirty="0" smtClean="0"/>
              <a:t>адаптации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анализ действующего положения  студентов, </a:t>
            </a:r>
            <a:r>
              <a:rPr lang="ru-RU" sz="2000" dirty="0"/>
              <a:t>которые проходят производственную практику на </a:t>
            </a:r>
            <a:r>
              <a:rPr lang="ru-RU" sz="2000" dirty="0" smtClean="0"/>
              <a:t>предприятиях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в</a:t>
            </a:r>
            <a:r>
              <a:rPr lang="ru-RU" sz="2000" dirty="0" smtClean="0"/>
              <a:t>ыявлена </a:t>
            </a:r>
            <a:r>
              <a:rPr lang="ru-RU" sz="2000" dirty="0"/>
              <a:t>степень удовлетворенности молодыми специалистами процессом адаптации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15" y="3501008"/>
            <a:ext cx="8640960" cy="31700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/>
              <a:t>Разработка предложений по улучшению системы адаптации </a:t>
            </a:r>
            <a:r>
              <a:rPr lang="ru-RU" sz="2000" dirty="0" smtClean="0"/>
              <a:t>включает </a:t>
            </a:r>
            <a:r>
              <a:rPr lang="ru-RU" sz="2000" dirty="0"/>
              <a:t>в себя программу партнерства с ВУЗом. Программа позволит предприятию уже на входе получать специалистов с опытом, за счет тесного контакта со студентами учебных учреждений, которым будет легче адаптироваться к </a:t>
            </a:r>
            <a:r>
              <a:rPr lang="ru-RU" sz="2000" dirty="0" smtClean="0"/>
              <a:t>бизнес-среде</a:t>
            </a:r>
            <a:r>
              <a:rPr lang="ru-RU" sz="2000" dirty="0"/>
              <a:t>, а также, благодаря партнерству, ускорить карьерный рост молодых специалистов.</a:t>
            </a:r>
          </a:p>
          <a:p>
            <a:r>
              <a:rPr lang="ru-RU" sz="2000" dirty="0"/>
              <a:t>Разработанная программа адаптации, предоставит возможность молодым специалистам, без затруднений </a:t>
            </a:r>
            <a:r>
              <a:rPr lang="ru-RU" sz="2000" dirty="0" smtClean="0"/>
              <a:t>влиться </a:t>
            </a:r>
            <a:r>
              <a:rPr lang="ru-RU" sz="2000" dirty="0"/>
              <a:t>в трудовой коллектив, этому будет способствовать программа наставничества и корпоративные мероприятия проводимые в компании.</a:t>
            </a:r>
          </a:p>
        </p:txBody>
      </p:sp>
    </p:spTree>
    <p:extLst>
      <p:ext uri="{BB962C8B-B14F-4D97-AF65-F5344CB8AC3E}">
        <p14:creationId xmlns:p14="http://schemas.microsoft.com/office/powerpoint/2010/main" val="394323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Введение</a:t>
            </a:r>
            <a:endParaRPr lang="ru-RU" sz="4000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25940369"/>
              </p:ext>
            </p:extLst>
          </p:nvPr>
        </p:nvGraphicFramePr>
        <p:xfrm>
          <a:off x="251520" y="764704"/>
          <a:ext cx="8640960" cy="6093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84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8958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Фиксация проблемы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171827"/>
              </p:ext>
            </p:extLst>
          </p:nvPr>
        </p:nvGraphicFramePr>
        <p:xfrm>
          <a:off x="179512" y="980728"/>
          <a:ext cx="871296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3347864" y="4149080"/>
            <a:ext cx="2376264" cy="79208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5013176"/>
            <a:ext cx="8784976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/>
              <a:t>Социальная политика компании должна быть направлена на то, чтобы студенты, проходящие производственную практику, чувствовали свою причастность к ее деятельности и проявляли желание «расти» вместе с ней и желание «работать в будущем» на данном предприятии. Поэтому процесс формирования равновесия динамики в системе «профессиональная среда – практикант», является проблемой профессиональной адаптации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Проблемы адаптации студентов</a:t>
            </a:r>
            <a:endParaRPr lang="ru-RU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7504" y="980728"/>
            <a:ext cx="8784976" cy="57606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отсутствие формализованных критически важных знаний (нет четкой систематизации знаний для применения на практике</a:t>
            </a:r>
            <a:r>
              <a:rPr lang="ru-RU" dirty="0" smtClean="0"/>
              <a:t>)</a:t>
            </a:r>
            <a:endParaRPr lang="ru-RU" dirty="0"/>
          </a:p>
          <a:p>
            <a:pPr lvl="0"/>
            <a:r>
              <a:rPr lang="ru-RU" dirty="0"/>
              <a:t>отсутствие </a:t>
            </a:r>
            <a:r>
              <a:rPr lang="ru-RU" dirty="0" smtClean="0"/>
              <a:t>программ </a:t>
            </a:r>
            <a:r>
              <a:rPr lang="ru-RU" dirty="0"/>
              <a:t>«студент - выпускник - предприятие</a:t>
            </a:r>
            <a:r>
              <a:rPr lang="ru-RU" dirty="0" smtClean="0"/>
              <a:t>» и «</a:t>
            </a:r>
            <a:r>
              <a:rPr lang="ru-RU" dirty="0"/>
              <a:t>практикант-стажер-работник</a:t>
            </a:r>
            <a:r>
              <a:rPr lang="ru-RU" dirty="0" smtClean="0"/>
              <a:t>»</a:t>
            </a:r>
            <a:endParaRPr lang="ru-RU" dirty="0"/>
          </a:p>
          <a:p>
            <a:pPr lvl="0"/>
            <a:r>
              <a:rPr lang="ru-RU" dirty="0"/>
              <a:t>плохой уровень </a:t>
            </a:r>
            <a:r>
              <a:rPr lang="ru-RU" dirty="0" smtClean="0"/>
              <a:t>вузов </a:t>
            </a:r>
            <a:r>
              <a:rPr lang="ru-RU" dirty="0"/>
              <a:t>в подготовке студентов по профильному направлению, необходимого для осуществления ими должностных </a:t>
            </a:r>
            <a:r>
              <a:rPr lang="ru-RU" dirty="0" smtClean="0"/>
              <a:t>обязанностей; отсутствие </a:t>
            </a:r>
            <a:r>
              <a:rPr lang="ru-RU" dirty="0"/>
              <a:t>взаимодействия и связи между вузами, выпускающими будущих студентов и предприятиями их принимающими</a:t>
            </a:r>
          </a:p>
          <a:p>
            <a:pPr lvl="0"/>
            <a:r>
              <a:rPr lang="ru-RU" dirty="0"/>
              <a:t>продолжительность адаптации студентов составляет от 1 года до 2 лет, что является очень большим сроком при условии смены </a:t>
            </a:r>
            <a:r>
              <a:rPr lang="ru-RU" dirty="0" smtClean="0"/>
              <a:t>поколений</a:t>
            </a:r>
            <a:endParaRPr lang="ru-RU" dirty="0"/>
          </a:p>
          <a:p>
            <a:pPr lvl="0"/>
            <a:r>
              <a:rPr lang="ru-RU" dirty="0"/>
              <a:t>резкий переход от подготовки (преимущественно теоретической) к выполнению конкретных функциональных </a:t>
            </a:r>
            <a:r>
              <a:rPr lang="ru-RU" dirty="0" smtClean="0"/>
              <a:t>обязанностей</a:t>
            </a:r>
            <a:endParaRPr lang="ru-RU" dirty="0"/>
          </a:p>
          <a:p>
            <a:pPr lvl="0"/>
            <a:r>
              <a:rPr lang="ru-RU" dirty="0"/>
              <a:t>слабая мотивация обмена опытом опытных сотрудников со студентами, которые пришли на производственную </a:t>
            </a:r>
            <a:r>
              <a:rPr lang="ru-RU" dirty="0" smtClean="0"/>
              <a:t>практику</a:t>
            </a:r>
            <a:endParaRPr lang="ru-RU" dirty="0"/>
          </a:p>
          <a:p>
            <a:pPr lvl="0"/>
            <a:r>
              <a:rPr lang="ru-RU" dirty="0"/>
              <a:t>низкая мотивация студентов-практикантов и стажеров к получению новых знаний, которые необходимы для осуществления должностных обязанностей в профессиональной деятельности;</a:t>
            </a:r>
          </a:p>
          <a:p>
            <a:pPr lvl="0"/>
            <a:r>
              <a:rPr lang="ru-RU" dirty="0"/>
              <a:t>на многих отечественных предприятиях применяется авторитарный стиль управления, приводящий к торможению процесса адаптации посредством подавления инициативы </a:t>
            </a:r>
            <a:r>
              <a:rPr lang="ru-RU" dirty="0" smtClean="0"/>
              <a:t>студентов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34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4942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ДИАГНОСТИКА ПРОБЛЕМЫ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269900"/>
              </p:ext>
            </p:extLst>
          </p:nvPr>
        </p:nvGraphicFramePr>
        <p:xfrm>
          <a:off x="179512" y="2667622"/>
          <a:ext cx="8785225" cy="3713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512" y="1124744"/>
            <a:ext cx="8784976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smtClean="0">
                <a:latin typeface="+mj-lt"/>
              </a:rPr>
              <a:t>Адаптационный менеджмент </a:t>
            </a:r>
            <a:r>
              <a:rPr lang="ru-RU" sz="2000" smtClean="0"/>
              <a:t>- комплексные меры, ускоряющие процесс адаптации студентов (или персонала предприятия), используя современные методики и подходы, и их специфических инструментов для адаптации.</a:t>
            </a:r>
            <a:endParaRPr lang="ru-RU" sz="20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707904" y="2171117"/>
            <a:ext cx="1368152" cy="496505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66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Ожидаемые</a:t>
            </a:r>
            <a:r>
              <a:rPr lang="ru-RU" dirty="0" smtClean="0"/>
              <a:t> </a:t>
            </a:r>
            <a:r>
              <a:rPr lang="ru-RU" sz="4000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сложности при внедрении концепции адаптивного менеджмента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377000"/>
              </p:ext>
            </p:extLst>
          </p:nvPr>
        </p:nvGraphicFramePr>
        <p:xfrm>
          <a:off x="179512" y="1600200"/>
          <a:ext cx="8784976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869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52934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Составление списка </a:t>
            </a:r>
            <a:r>
              <a:rPr lang="ru-RU" spc="0" dirty="0" err="1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стейколдеров</a:t>
            </a:r>
            <a:endParaRPr lang="ru-RU" spc="0" dirty="0">
              <a:ln w="1905"/>
              <a:solidFill>
                <a:srgbClr val="F9F977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896615"/>
              </p:ext>
            </p:extLst>
          </p:nvPr>
        </p:nvGraphicFramePr>
        <p:xfrm>
          <a:off x="179512" y="836712"/>
          <a:ext cx="8784976" cy="583264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55861"/>
                <a:gridCol w="6929115"/>
              </a:tblGrid>
              <a:tr h="15822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Суть работы со студентами</a:t>
                      </a:r>
                      <a:endParaRPr lang="ru-RU" sz="16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</a:rPr>
                        <a:t>помощь развитию деловых, коммуникативных, инициативных, профессиональных качеств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</a:rPr>
                        <a:t>помощь в развитии индивидуальных и коллективных форм взаимодействия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</a:rPr>
                        <a:t>организация прохождения практики воспитывает чувство собственного достоинства и корпоративное мышление</a:t>
                      </a:r>
                    </a:p>
                  </a:txBody>
                  <a:tcPr/>
                </a:tc>
              </a:tr>
              <a:tr h="1334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Статус молодого специалиста </a:t>
                      </a:r>
                      <a:endParaRPr lang="ru-RU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закрепляется за выпускником со дня подписания им трудового договора с компанией (договор заключается сроком на три года)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может быть продлен, но только один раз и не более чем на три года (причиной продления может быть беременность, отпуск по уходу за ребенком, призыв на военную службу или обучение</a:t>
                      </a:r>
                    </a:p>
                  </a:txBody>
                  <a:tcPr/>
                </a:tc>
              </a:tr>
              <a:tr h="1334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Кадровые службы, руководители всех уровней и наставники</a:t>
                      </a:r>
                      <a:endParaRPr lang="ru-RU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осуществляют индивидуальную работу с молодыми специалистами и студентами-практикантами</a:t>
                      </a:r>
                    </a:p>
                  </a:txBody>
                  <a:tcPr/>
                </a:tc>
              </a:tr>
              <a:tr h="15822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Студенты становятся молодыми специалистами </a:t>
                      </a:r>
                      <a:endParaRPr lang="ru-RU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после того как пройдут весь процесс трудоустройства, после чего с ними начинается работа с следующим направлениям деятельности, приспособление к производственной деятельности, прохождение стажировки, обучение и развитие в профессиональной сфере, социальная поддержка; также общество будет способствовать развитию творческих и лидерских качеств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103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4942"/>
          </a:xfrm>
        </p:spPr>
        <p:txBody>
          <a:bodyPr/>
          <a:lstStyle/>
          <a:p>
            <a:pPr algn="ctr"/>
            <a:r>
              <a:rPr lang="ru-RU" spc="0" dirty="0" smtClean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Внешнее привлечение кадров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800524"/>
              </p:ext>
            </p:extLst>
          </p:nvPr>
        </p:nvGraphicFramePr>
        <p:xfrm>
          <a:off x="179388" y="981075"/>
          <a:ext cx="8785226" cy="286512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4392613"/>
                <a:gridCol w="43926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</a:rPr>
                        <a:t>Плюсы</a:t>
                      </a:r>
                      <a:endParaRPr lang="ru-RU" sz="2000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</a:rPr>
                        <a:t>Минусы</a:t>
                      </a:r>
                      <a:endParaRPr lang="ru-RU" sz="2000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приток молодых перспективных, инициативных специалистов, которые будут способствовать развитию предприятия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эффективная система адаптации на предприятии, вследствие которой повышается текучесть кадров</a:t>
                      </a:r>
                      <a:endParaRPr lang="ru-RU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отличие от внутреннего привлечения, внешнее более затратное</a:t>
                      </a:r>
                      <a:endParaRPr lang="ru-RU" dirty="0"/>
                    </a:p>
                  </a:txBody>
                  <a:tcPr/>
                </a:tc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внешнем наборе персонала, предприятие выбирает из большого числа претендентов, а не ограничивается тем, что есть</a:t>
                      </a:r>
                      <a:endParaRPr lang="ru-RU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после трудоустройства в течение месяца, за молодым специалистом должны закрепить наставника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9512" y="3861048"/>
            <a:ext cx="8784976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pc="-70" dirty="0" smtClean="0"/>
              <a:t>Основная проблема </a:t>
            </a:r>
            <a:r>
              <a:rPr lang="ru-RU" spc="-70" dirty="0"/>
              <a:t>адаптации студентов  на </a:t>
            </a:r>
            <a:r>
              <a:rPr lang="ru-RU" spc="-70" dirty="0" smtClean="0"/>
              <a:t>предприятии - </a:t>
            </a:r>
            <a:r>
              <a:rPr lang="ru-RU" spc="-70" dirty="0"/>
              <a:t>это резкое вливание в </a:t>
            </a:r>
            <a:r>
              <a:rPr lang="ru-RU" spc="-70" dirty="0" smtClean="0"/>
              <a:t>бизнес-среду</a:t>
            </a:r>
            <a:r>
              <a:rPr lang="ru-RU" spc="-70" dirty="0"/>
              <a:t>. Для выпускников и </a:t>
            </a:r>
            <a:r>
              <a:rPr lang="ru-RU" spc="-70" dirty="0" smtClean="0"/>
              <a:t>студентов-практикантов </a:t>
            </a:r>
            <a:r>
              <a:rPr lang="ru-RU" spc="-70" dirty="0"/>
              <a:t>учебных учреждений, которые до этого нигде не работали, мгновенное вхождение в рабочую атмосферу, без должной подготовки, вызывает стресс и нежелание работать. Также слабая поддержка и безразличие со стороны руководства и сотрудников предприятия еще больше усугубляют процесс адаптации, исходя из этого, молодой специалист делает вывод, что, он еще не готов к работе и считает лучшим вариантом уволиться.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5892373"/>
            <a:ext cx="8784976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</a:t>
            </a:r>
            <a:r>
              <a:rPr lang="ru-RU" dirty="0" smtClean="0">
                <a:solidFill>
                  <a:schemeClr val="bg1"/>
                </a:solidFill>
              </a:rPr>
              <a:t>оложительным </a:t>
            </a:r>
            <a:r>
              <a:rPr lang="ru-RU" dirty="0">
                <a:solidFill>
                  <a:schemeClr val="bg1"/>
                </a:solidFill>
              </a:rPr>
              <a:t>компонентом в процессе адаптации молодых специалистов является мотивационная составляющая</a:t>
            </a:r>
            <a:r>
              <a:rPr lang="ru-RU" dirty="0" smtClean="0">
                <a:solidFill>
                  <a:schemeClr val="bg1"/>
                </a:solidFill>
              </a:rPr>
              <a:t>. Интерес </a:t>
            </a:r>
            <a:r>
              <a:rPr lang="ru-RU" dirty="0">
                <a:solidFill>
                  <a:schemeClr val="bg1"/>
                </a:solidFill>
              </a:rPr>
              <a:t>к работе, к ее содержанию и есть движущая сила, которая заставляет преодолевать трудности адаптационного периода</a:t>
            </a:r>
          </a:p>
        </p:txBody>
      </p:sp>
    </p:spTree>
    <p:extLst>
      <p:ext uri="{BB962C8B-B14F-4D97-AF65-F5344CB8AC3E}">
        <p14:creationId xmlns:p14="http://schemas.microsoft.com/office/powerpoint/2010/main" val="44720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776588"/>
              </p:ext>
            </p:extLst>
          </p:nvPr>
        </p:nvGraphicFramePr>
        <p:xfrm>
          <a:off x="179512" y="1143000"/>
          <a:ext cx="8784976" cy="545435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240360"/>
                <a:gridCol w="1152128"/>
                <a:gridCol w="1800200"/>
                <a:gridCol w="2592288"/>
              </a:tblGrid>
              <a:tr h="3168352">
                <a:tc gridSpan="2">
                  <a:txBody>
                    <a:bodyPr/>
                    <a:lstStyle/>
                    <a:p>
                      <a:r>
                        <a:rPr lang="ru-RU" sz="1800" kern="1200" dirty="0" smtClean="0">
                          <a:effectLst/>
                        </a:rPr>
                        <a:t>Организационно-хозяйственные ресурсы</a:t>
                      </a:r>
                      <a:endParaRPr lang="ru-RU" sz="1800" dirty="0" smtClean="0">
                        <a:effectLst/>
                      </a:endParaRPr>
                    </a:p>
                    <a:p>
                      <a:r>
                        <a:rPr lang="ru-RU" sz="1800" b="0" kern="1200" dirty="0" smtClean="0">
                          <a:effectLst/>
                        </a:rPr>
                        <a:t>анкетирование; обмен опытом между молодыми специалистами за «круглым столом», обеспечивающий успешность их профессиональной адаптации; распространение и размещение на внутреннем портале информации о системе профессиональной адаптации (СПА)  между работниками предприятия</a:t>
                      </a:r>
                      <a:endParaRPr lang="ru-RU" b="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kern="1200" dirty="0" smtClean="0">
                          <a:effectLst/>
                        </a:rPr>
                        <a:t>Финансово-экономические ресурсы</a:t>
                      </a:r>
                      <a:endParaRPr lang="ru-RU" sz="1800" dirty="0" smtClean="0">
                        <a:effectLst/>
                      </a:endParaRPr>
                    </a:p>
                    <a:p>
                      <a:r>
                        <a:rPr lang="ru-RU" sz="1800" b="0" kern="1200" dirty="0" smtClean="0">
                          <a:effectLst/>
                        </a:rPr>
                        <a:t>использование принципов, психологических методов и педагогических технологий, сокращающих период адаптационного процесса молодых специалистов; методические пособия и методическая литература для участников процесса адаптации; формирование методической грамотности представителей предприятия, задействованных в СПА</a:t>
                      </a:r>
                      <a:endParaRPr lang="ru-RU" b="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effectLst/>
                        </a:rPr>
                        <a:t>Методологические ресурсы</a:t>
                      </a:r>
                      <a:endParaRPr lang="ru-RU" b="1" dirty="0" smtClean="0">
                        <a:effectLst/>
                      </a:endParaRPr>
                    </a:p>
                    <a:p>
                      <a:r>
                        <a:rPr lang="ru-RU" sz="1800" kern="1200" dirty="0" smtClean="0">
                          <a:effectLst/>
                        </a:rPr>
                        <a:t>расчет получаемой выгоды от включения системы профессиональной адаптации при помощи использования экономических моделей; финансовые затраты на внедрение СПА</a:t>
                      </a:r>
                      <a:endParaRPr lang="ru-RU" dirty="0" smtClean="0">
                        <a:effectLst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effectLst/>
                        </a:rPr>
                        <a:t>Информационно-аналитические ресурсы</a:t>
                      </a:r>
                      <a:endParaRPr lang="ru-RU" b="1" dirty="0" smtClean="0">
                        <a:effectLst/>
                      </a:endParaRPr>
                    </a:p>
                    <a:p>
                      <a:r>
                        <a:rPr lang="ru-RU" sz="1800" kern="1200" dirty="0" smtClean="0">
                          <a:effectLst/>
                        </a:rPr>
                        <a:t>оборудованные должным образом рабочие места; учебные площади; условия для проведения групповой работы</a:t>
                      </a:r>
                      <a:endParaRPr lang="ru-RU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effectLst/>
                        </a:rPr>
                        <a:t>Кадровые ресурсы</a:t>
                      </a:r>
                      <a:endParaRPr lang="ru-RU" b="1" dirty="0" smtClean="0">
                        <a:effectLst/>
                      </a:endParaRPr>
                    </a:p>
                    <a:p>
                      <a:r>
                        <a:rPr lang="ru-RU" sz="1800" kern="1200" dirty="0" smtClean="0">
                          <a:effectLst/>
                        </a:rPr>
                        <a:t>обеспеченность наставниками, которые будут передавать опыт; участие тренеров, которые обеспечат правильность выполнения работы</a:t>
                      </a:r>
                      <a:endParaRPr lang="ru-RU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52934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905"/>
                <a:solidFill>
                  <a:srgbClr val="F9F977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Определение конфигуратора</a:t>
            </a:r>
          </a:p>
        </p:txBody>
      </p:sp>
    </p:spTree>
    <p:extLst>
      <p:ext uri="{BB962C8B-B14F-4D97-AF65-F5344CB8AC3E}">
        <p14:creationId xmlns:p14="http://schemas.microsoft.com/office/powerpoint/2010/main" val="2621638341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647</TotalTime>
  <Words>1626</Words>
  <Application>Microsoft Office PowerPoint</Application>
  <PresentationFormat>Экран (4:3)</PresentationFormat>
  <Paragraphs>130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Паркет</vt:lpstr>
      <vt:lpstr>Презентация PowerPoint</vt:lpstr>
      <vt:lpstr>Введение</vt:lpstr>
      <vt:lpstr>Фиксация проблемы</vt:lpstr>
      <vt:lpstr>Проблемы адаптации студентов</vt:lpstr>
      <vt:lpstr>ДИАГНОСТИКА ПРОБЛЕМЫ</vt:lpstr>
      <vt:lpstr>Ожидаемые сложности при внедрении концепции адаптивного менеджмента</vt:lpstr>
      <vt:lpstr>Составление списка стейколдеров</vt:lpstr>
      <vt:lpstr>Внешнее привлечение кадров</vt:lpstr>
      <vt:lpstr>Определение конфигуратора</vt:lpstr>
      <vt:lpstr>Презентация PowerPoint</vt:lpstr>
      <vt:lpstr>Определение критериев </vt:lpstr>
      <vt:lpstr>Генерирование альтернатив</vt:lpstr>
      <vt:lpstr>Выбор или принятие решений</vt:lpstr>
      <vt:lpstr>Реализация улучшающего вмешательства</vt:lpstr>
      <vt:lpstr>Социальное партнерство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Андрей</cp:lastModifiedBy>
  <cp:revision>38</cp:revision>
  <dcterms:created xsi:type="dcterms:W3CDTF">2018-08-01T18:44:28Z</dcterms:created>
  <dcterms:modified xsi:type="dcterms:W3CDTF">2018-08-07T22:30:41Z</dcterms:modified>
</cp:coreProperties>
</file>