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337" r:id="rId4"/>
    <p:sldId id="338" r:id="rId5"/>
    <p:sldId id="339" r:id="rId6"/>
    <p:sldId id="340" r:id="rId7"/>
    <p:sldId id="341" r:id="rId8"/>
    <p:sldId id="342" r:id="rId9"/>
    <p:sldId id="336" r:id="rId10"/>
    <p:sldId id="343" r:id="rId11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1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5969" autoAdjust="0"/>
  </p:normalViewPr>
  <p:slideViewPr>
    <p:cSldViewPr snapToGrid="0" snapToObjects="1">
      <p:cViewPr varScale="1">
        <p:scale>
          <a:sx n="93" d="100"/>
          <a:sy n="93" d="100"/>
        </p:scale>
        <p:origin x="67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5AA039-F972-2D4D-97AE-3BC49326C613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655E50-AD37-9348-804F-2BC156D521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776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655E50-AD37-9348-804F-2BC156D5218C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463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655E50-AD37-9348-804F-2BC156D5218C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463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4121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3925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926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389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610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4342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8521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712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824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84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763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3BC17-3DDE-9A42-9832-59007DBD1D09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1334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Изображение 22" descr="shutterstock_707503481.jpg"/>
          <p:cNvPicPr>
            <a:picLocks noChangeAspect="1"/>
          </p:cNvPicPr>
          <p:nvPr/>
        </p:nvPicPr>
        <p:blipFill>
          <a:blip r:embed="rId2">
            <a:alphaModFix amt="8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4125"/>
            <a:ext cx="9144000" cy="6274128"/>
          </a:xfrm>
          <a:prstGeom prst="rect">
            <a:avLst/>
          </a:prstGeom>
        </p:spPr>
      </p:pic>
      <p:cxnSp>
        <p:nvCxnSpPr>
          <p:cNvPr id="26" name="Прямая соединительная линия 25"/>
          <p:cNvCxnSpPr/>
          <p:nvPr/>
        </p:nvCxnSpPr>
        <p:spPr>
          <a:xfrm>
            <a:off x="338125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Изображение 10" descr="mbs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075" y="345537"/>
            <a:ext cx="1907026" cy="577662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308313" y="4463209"/>
            <a:ext cx="73628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000" dirty="0" smtClean="0">
                <a:solidFill>
                  <a:srgbClr val="D31B0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НАЗВАНИЕ ПРОЕКТА </a:t>
            </a:r>
            <a:endParaRPr lang="ru-RU" sz="2000" dirty="0">
              <a:solidFill>
                <a:srgbClr val="D31B00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50587" y="5051141"/>
            <a:ext cx="7598849" cy="2754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70000"/>
              </a:lnSpc>
              <a:spcBef>
                <a:spcPts val="1200"/>
              </a:spcBef>
            </a:pPr>
            <a:r>
              <a:rPr lang="ru-RU" sz="17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Краткое описание сути проекта </a:t>
            </a:r>
            <a:r>
              <a:rPr lang="en-US" sz="17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/</a:t>
            </a:r>
            <a:r>
              <a:rPr lang="ru-RU" sz="17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содержательный слоган</a:t>
            </a:r>
            <a:endParaRPr lang="ru-RU" sz="17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201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7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20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Изображение 10" descr="mbs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2745771" y="393566"/>
            <a:ext cx="5849391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Контакты </a:t>
            </a:r>
            <a:endParaRPr lang="en-US" sz="1300" dirty="0">
              <a:solidFill>
                <a:schemeClr val="tx1">
                  <a:lumMod val="50000"/>
                  <a:lumOff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Прямоугольник 42"/>
          <p:cNvSpPr/>
          <p:nvPr/>
        </p:nvSpPr>
        <p:spPr>
          <a:xfrm>
            <a:off x="1608665" y="6294615"/>
            <a:ext cx="70349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Ленинский проспект, 38А, Москва, 119334, тел./факс: +7 (495) 500-03-06, 8 800 700 33 03,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/>
            </a:r>
            <a:b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www.mba.ru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2018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79899" y="1319643"/>
            <a:ext cx="82152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Контакты должны быть указаны конкретные, с именами адресатов. Можно совместить со слайдом Команды, можно привести контакты на каждом слайде. </a:t>
            </a:r>
          </a:p>
          <a:p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Ради контактов и взаимодействия с 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Вашей 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командой 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Вы 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и делаете эту 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презентацию!</a:t>
            </a:r>
            <a:endParaRPr lang="ru-RU" alt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5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Похожее изображ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1167" y="1701633"/>
            <a:ext cx="3379404" cy="2531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Изображение 10" descr="mbs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79900" y="1319643"/>
            <a:ext cx="466875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Краткое описание сути </a:t>
            </a:r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проекта</a:t>
            </a:r>
            <a:endParaRPr lang="ru-RU" sz="1000" dirty="0" smtClean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На одном слайде должно быть указано все важное, что </a:t>
            </a:r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нужно </a:t>
            </a:r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знать инвестору о сути проекта, чтобы </a:t>
            </a:r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понять: </a:t>
            </a:r>
            <a:endParaRPr lang="ru-RU" sz="1000" dirty="0" smtClean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рынок </a:t>
            </a:r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проекта; </a:t>
            </a:r>
            <a:endParaRPr lang="ru-RU" sz="1000" dirty="0" smtClean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целевую </a:t>
            </a:r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аудиторию; </a:t>
            </a:r>
            <a:endParaRPr lang="ru-RU" sz="1000" dirty="0" smtClean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конкурентные </a:t>
            </a:r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преимущества. </a:t>
            </a:r>
            <a:endParaRPr lang="ru-RU" sz="1000" dirty="0" smtClean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000" dirty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Подробности и результаты исследований указываются далее. Если этот слайд не заинтересует, дальше серьезный инвестор (акционер) может не читать 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806138" y="393566"/>
            <a:ext cx="3789023" cy="310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ru-RU" altLang="ru-RU" sz="1300" dirty="0" smtClean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Описание проекта</a:t>
            </a:r>
            <a:endParaRPr lang="ru-RU" sz="1300" dirty="0">
              <a:solidFill>
                <a:srgbClr val="7F7F7F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232287" y="4801916"/>
            <a:ext cx="1362874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6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</a:t>
            </a:r>
            <a:r>
              <a:rPr lang="en-US" sz="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://zagrajnabukowej.pl/page/13/</a:t>
            </a:r>
            <a:endParaRPr lang="ru-RU" sz="6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08665" y="6294615"/>
            <a:ext cx="70349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Ленинский проспект, 38А, Москва, 119334, тел./факс: +7 (495) 500-03-06, 8 800 700 33 03,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/>
            </a:r>
            <a:b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www.mba.ru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201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7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842234" y="4156064"/>
            <a:ext cx="275292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рисунки </a:t>
            </a:r>
            <a:r>
              <a:rPr lang="ru-RU" sz="1000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и схемы можно только в хорошем качестве, желательно, со ссылкой на источник мелким </a:t>
            </a:r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шрифтом</a:t>
            </a:r>
            <a:endParaRPr lang="ru-RU" sz="1000" dirty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72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10" descr="mbs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79899" y="1446643"/>
            <a:ext cx="303640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 </a:t>
            </a:r>
            <a:endParaRPr lang="ru-RU" sz="1000" dirty="0" smtClean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Описание и анализ рынка, на который выходит проект </a:t>
            </a:r>
          </a:p>
          <a:p>
            <a:endParaRPr lang="ru-RU" sz="1000" dirty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Обязательно указать объем рынка </a:t>
            </a:r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и привести результаты исследования</a:t>
            </a:r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, которые подтверждают объем рынка и описание его характеристик. Обязательно со ссылками на </a:t>
            </a:r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источники!</a:t>
            </a:r>
            <a:endParaRPr lang="ru-RU" sz="1000" dirty="0" smtClean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Оптимально указывать исследования текущего года с прогнозом на 3-5 лет от экспертов рынка</a:t>
            </a:r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.</a:t>
            </a:r>
            <a:endParaRPr lang="ru-RU" sz="1000" dirty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endParaRPr lang="ru-RU" sz="1000" b="1" dirty="0" smtClean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806138" y="393566"/>
            <a:ext cx="3789023" cy="310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ru-RU" altLang="ru-RU" sz="1300" dirty="0" smtClean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Рынок</a:t>
            </a:r>
            <a:endParaRPr lang="ru-RU" sz="1300" dirty="0">
              <a:solidFill>
                <a:srgbClr val="7F7F7F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08665" y="6294615"/>
            <a:ext cx="70349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Ленинский проспект, 38А, Москва, 119334, тел./факс: +7 (495) 500-03-06, 8 800 700 33 03,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/>
            </a:r>
            <a:b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www.mba.ru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201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7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7962" y="1440321"/>
            <a:ext cx="5192637" cy="461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517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10" descr="mbs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79899" y="1319643"/>
            <a:ext cx="424290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 </a:t>
            </a:r>
          </a:p>
          <a:p>
            <a:endParaRPr lang="ru-RU" sz="1000" dirty="0" smtClean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Целевая аудитория – все потребители 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продукта</a:t>
            </a:r>
            <a:r>
              <a:rPr lang="en-US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услуги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 Все, кто будет непосредственно или опосредованно приносить 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деньги. </a:t>
            </a:r>
            <a:endParaRPr lang="ru-RU" alt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Описание целевой аудитории приводится по сегментам. </a:t>
            </a:r>
          </a:p>
          <a:p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Оптимально добавлять все возможные характеристики, необходимые для формирования предложения 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продукта</a:t>
            </a:r>
            <a:r>
              <a:rPr lang="en-US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услуги 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и продвижения </a:t>
            </a:r>
          </a:p>
          <a:p>
            <a:endParaRPr lang="ru-RU" alt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000" b="1" dirty="0" smtClean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806138" y="393566"/>
            <a:ext cx="3789023" cy="310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ru-RU" altLang="ru-RU" sz="1300" dirty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Целевая </a:t>
            </a:r>
            <a:r>
              <a:rPr lang="ru-RU" altLang="ru-RU" sz="1300" dirty="0" smtClean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аудитория</a:t>
            </a:r>
            <a:endParaRPr lang="ru-RU" altLang="ru-RU" sz="1300" dirty="0">
              <a:solidFill>
                <a:srgbClr val="7F7F7F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08665" y="6294615"/>
            <a:ext cx="70349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Ленинский проспект, 38А, Москва, 119334, тел./факс: +7 (495) 500-03-06, 8 800 700 33 03,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/>
            </a:r>
            <a:b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www.mba.ru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201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7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97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10" descr="mbs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79899" y="1319643"/>
            <a:ext cx="410763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000" dirty="0" smtClean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На слайде приводятся конкуренты</a:t>
            </a:r>
          </a:p>
          <a:p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Возможно организовывать конкурентов в группы</a:t>
            </a:r>
          </a:p>
          <a:p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Основание объединения в группы по объекту конкурирования (по разным продуктам, например)</a:t>
            </a:r>
          </a:p>
          <a:p>
            <a:r>
              <a:rPr lang="ru-RU" alt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Допустимо дополнительно 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дать описание положения на рынке, конкурентных преимуществ, долей рынка. Все с указанием ссылок на источники данных</a:t>
            </a:r>
            <a:endParaRPr lang="ru-RU" alt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806138" y="393566"/>
            <a:ext cx="3789023" cy="310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ru-RU" altLang="ru-RU" sz="1300" dirty="0" smtClean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Конкуренты</a:t>
            </a:r>
            <a:endParaRPr lang="ru-RU" sz="1300" dirty="0">
              <a:solidFill>
                <a:srgbClr val="7F7F7F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08665" y="6294615"/>
            <a:ext cx="70349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Ленинский проспект, 38А, Москва, 119334, тел./факс: +7 (495) 500-03-06, 8 800 700 33 03,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/>
            </a:r>
            <a:b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www.mba.ru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201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7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57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10" descr="mbs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79899" y="1319643"/>
            <a:ext cx="4598501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 </a:t>
            </a:r>
            <a:endParaRPr lang="ru-RU" alt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Конкурентные преимущества проекта – это 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такие 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конкретные характеристики, которые ВОСПРИНИМАЮТСЯ целевой аудиторией (!) (клиентом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и уже реализованы или могут быть  реализованы в рамках 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проекта. </a:t>
            </a:r>
            <a:endParaRPr lang="ru-RU" alt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Оптимально, если на слайде будет приведено основание (с ссылкой на более подробный материал), по которому заключается, что характеристика 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продукта</a:t>
            </a:r>
            <a:r>
              <a:rPr lang="en-US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услуги 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воспринимается целевой аудиторией положительно, выгодно отличает от 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конкурентов.</a:t>
            </a:r>
            <a:endParaRPr lang="ru-RU" alt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alt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alt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alt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000" b="1" dirty="0" smtClean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806138" y="393566"/>
            <a:ext cx="3789023" cy="310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ru-RU" altLang="ru-RU" sz="1300" dirty="0" smtClean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Конкурентные преимущества проекта </a:t>
            </a:r>
            <a:endParaRPr lang="ru-RU" sz="1300" dirty="0">
              <a:solidFill>
                <a:srgbClr val="7F7F7F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08665" y="6294615"/>
            <a:ext cx="70349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Ленинский проспект, 38А, Москва, 119334, тел./факс: +7 (495) 500-03-06, 8 800 700 33 03,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/>
            </a:r>
            <a:b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www.mba.ru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201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7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61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10" descr="mbs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79899" y="1319643"/>
            <a:ext cx="4426239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Читающему необходимо ответить на 3 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вопроса: </a:t>
            </a:r>
            <a:endParaRPr lang="ru-RU" alt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Окупятся 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ли вложения? (можно ли считать предлагаемый проект «живым», какие будут результаты по этапам </a:t>
            </a:r>
            <a:r>
              <a:rPr lang="en-US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в целом по проекту)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Какие ресурсы есть у проекта (деньги, оборудование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)?</a:t>
            </a:r>
            <a:endParaRPr lang="ru-RU" alt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Сколько денег просят </a:t>
            </a:r>
            <a:r>
              <a:rPr lang="en-US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сколько и на что нужно потратить)? </a:t>
            </a:r>
          </a:p>
          <a:p>
            <a:endParaRPr lang="ru-RU" alt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Финансовые показатели приводятся кратко с привязкой к срокам развития проекта. Для полноценного представления инвесторам (директорами, собственникам, акционерам) основанием для данного слайда служит проработанный финансовый план, опирающийся на маркетинг и продажи. </a:t>
            </a:r>
            <a:endParaRPr lang="ru-RU" alt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alt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alt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Допустимо запрашивать непосредственно ресурсы (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оборудование</a:t>
            </a:r>
            <a:r>
              <a:rPr lang="ru-RU" altLang="ru-RU" sz="1000" dirty="0">
                <a:latin typeface="Arial" panose="020B0604020202020204" pitchFamily="34" charset="0"/>
                <a:cs typeface="Arial" panose="020B0604020202020204" pitchFamily="34" charset="0"/>
              </a:rPr>
              <a:t>, например), а не просто 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финансы.</a:t>
            </a:r>
            <a:endParaRPr lang="ru-RU" alt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alt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Допустимо сделать не один, а два или три слайда по финансам и ресурсам, если они будут содержательными и обоснованными. </a:t>
            </a:r>
          </a:p>
          <a:p>
            <a:endParaRPr lang="ru-RU" alt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alt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alt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000" b="1" dirty="0" smtClean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806138" y="393566"/>
            <a:ext cx="3789023" cy="310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ru-RU" altLang="ru-RU" sz="1300" dirty="0" smtClean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Финансовые характеристики проекта </a:t>
            </a:r>
            <a:endParaRPr lang="ru-RU" sz="1300" dirty="0">
              <a:solidFill>
                <a:srgbClr val="7F7F7F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08665" y="6294615"/>
            <a:ext cx="70349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Ленинский проспект, 38А, Москва, 119334, тел./факс: +7 (495) 500-03-06, 8 800 700 33 03,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/>
            </a:r>
            <a:b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www.mba.ru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201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7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56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10" descr="mbs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79899" y="1319643"/>
            <a:ext cx="82152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График работ можно привести в разделе финансовых характеристик проекта, где представлены типы и сроки работ с указанием результатов и финансовых показателей по каждому этапу. </a:t>
            </a:r>
          </a:p>
          <a:p>
            <a:r>
              <a:rPr lang="ru-RU" alt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Но допустимо сделать график работ отдельно, только с указанием наименования работ, сроков, ответственных и 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результатов.</a:t>
            </a:r>
            <a:endParaRPr lang="ru-RU" alt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Приводить 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лучше в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формате диаграммы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Ганта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 или в таблице. 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806138" y="393566"/>
            <a:ext cx="3789023" cy="310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ru-RU" altLang="ru-RU" sz="1300" dirty="0" smtClean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График работ</a:t>
            </a:r>
            <a:endParaRPr lang="ru-RU" sz="1300" dirty="0">
              <a:solidFill>
                <a:srgbClr val="7F7F7F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08665" y="6294615"/>
            <a:ext cx="70349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Ленинский проспект, 38А, Москва, 119334, тел./факс: +7 (495) 500-03-06, 8 800 700 33 03,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/>
            </a:r>
            <a:b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www.mba.ru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201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7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74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Изображение 10" descr="mbs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2745771" y="393566"/>
            <a:ext cx="5849391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Команда</a:t>
            </a:r>
            <a:endParaRPr lang="en-US" sz="1300" dirty="0">
              <a:solidFill>
                <a:schemeClr val="tx1">
                  <a:lumMod val="50000"/>
                  <a:lumOff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344196" y="4489561"/>
            <a:ext cx="2250965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rgbClr val="D31B0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Ирина Семенова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Руководитель проекта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лидер по продажам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b2b</a:t>
            </a:r>
            <a:endParaRPr 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Опыт в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b2b 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продажах  - 10 лет. В числе клиентов «Газпром», «</a:t>
            </a:r>
            <a:r>
              <a:rPr lang="en-US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RaiffaisenBank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». Опыт руководства проектами – 8 лет.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MBA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Прямоугольник 42"/>
          <p:cNvSpPr/>
          <p:nvPr/>
        </p:nvSpPr>
        <p:spPr>
          <a:xfrm>
            <a:off x="1608665" y="6294615"/>
            <a:ext cx="70349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Ленинский проспект, 38А, Москва, 119334, тел./факс: +7 (495) 500-03-06, 8 800 700 33 03,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/>
            </a:r>
            <a:b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www.mba.ru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201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7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379899" y="1354546"/>
            <a:ext cx="8215262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Слайд должен показывать высокую компетентность членов команды для выполнения именно представляемого 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проекта.</a:t>
            </a:r>
            <a:endParaRPr lang="ru-RU" alt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Необходимо указывать только тот опыт, который относится именно к реализации описанного 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проекта. </a:t>
            </a:r>
            <a:endParaRPr 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Обязательно указывать должность или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функционал в рамках данного 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проекта. </a:t>
            </a:r>
            <a:endParaRPr 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повышения доверия к команде обязательно добавить 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фотографии. </a:t>
            </a:r>
            <a:endParaRPr 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Среди членов команды обязательно должны быть: </a:t>
            </a:r>
          </a:p>
          <a:p>
            <a:pPr marL="228600" indent="-228600">
              <a:buAutoNum type="arabicParenR"/>
            </a:pP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руководитель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глава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228600" indent="-228600">
              <a:buAutoNum type="arabicParenR"/>
            </a:pP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специалист по реализации сути проекта (медицинский проект – 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врач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медик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; ИТ-проект – программист и т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 д.);</a:t>
            </a:r>
            <a:endParaRPr 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AutoNum type="arabicParenR"/>
            </a:pP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специалист 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продажам.</a:t>
            </a:r>
            <a:endParaRPr 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Желательно 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указать, кто делает маркетинг проекта и финансовое сопровождение. </a:t>
            </a:r>
          </a:p>
          <a:p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Один функционал может выполнять один человек или больше, один человек может реализовывать одно или больше функциональных 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направлений.</a:t>
            </a:r>
            <a:endParaRPr 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Если какое-то 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из обязательных функциональных направлений не представлено членом 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команды, 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можно описать, как оно будет реализовано. </a:t>
            </a:r>
          </a:p>
          <a:p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Допустимо включать в команду менторов и консультантов. 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7038675" y="6075583"/>
            <a:ext cx="1604927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6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</a:t>
            </a:r>
            <a:r>
              <a:rPr lang="en-US" sz="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://mediaspy.ru/post.php?id=2187646</a:t>
            </a:r>
            <a:endParaRPr lang="ru-RU" sz="6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9767" y="4597114"/>
            <a:ext cx="1704429" cy="1441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951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3490</TotalTime>
  <Words>997</Words>
  <Application>Microsoft Office PowerPoint</Application>
  <PresentationFormat>Экран (4:3)</PresentationFormat>
  <Paragraphs>100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Tahoma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Фролова Елена</cp:lastModifiedBy>
  <cp:revision>336</cp:revision>
  <dcterms:created xsi:type="dcterms:W3CDTF">2012-03-15T07:34:45Z</dcterms:created>
  <dcterms:modified xsi:type="dcterms:W3CDTF">2018-01-26T13:31:50Z</dcterms:modified>
</cp:coreProperties>
</file>