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 showSpecialPlsOnTitleSld="0">
  <p:sldMasterIdLst>
    <p:sldMasterId id="214748365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4" name="Google Shape;4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 txBox="1"/>
          <p:nvPr>
            <p:ph idx="10" type="dt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" name="Google Shape;6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7" name="Google Shape;7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8" name="Google Shape;8;n"/>
          <p:cNvSpPr txBox="1"/>
          <p:nvPr>
            <p:ph idx="11" type="ftr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n"/>
          <p:cNvSpPr txBox="1"/>
          <p:nvPr>
            <p:ph idx="4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" name="Google Shape;35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2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2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2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" name="Google Shape;47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layout with centered title and subtitle placeholders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lvl="2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lvl="4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lvl="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lvl="6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lvl="7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lvl="8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31" name="Google Shape;31;p4"/>
          <p:cNvSpPr txBox="1"/>
          <p:nvPr>
            <p:ph type="ctrTitle"/>
          </p:nvPr>
        </p:nvSpPr>
        <p:spPr>
          <a:xfrm>
            <a:off x="684212" y="141287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Деньги, кредит, банки</a:t>
            </a:r>
            <a:endParaRPr/>
          </a:p>
        </p:txBody>
      </p:sp>
      <p:sp>
        <p:nvSpPr>
          <p:cNvPr id="32" name="Google Shape;32;p4"/>
          <p:cNvSpPr txBox="1"/>
          <p:nvPr>
            <p:ph idx="1" type="subTitle"/>
          </p:nvPr>
        </p:nvSpPr>
        <p:spPr>
          <a:xfrm>
            <a:off x="1403350" y="3357562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Рынок ссудных капиталов и кредитная система государства</a:t>
            </a: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86" name="Google Shape;86;p13"/>
          <p:cNvSpPr txBox="1"/>
          <p:nvPr/>
        </p:nvSpPr>
        <p:spPr>
          <a:xfrm>
            <a:off x="539750" y="288925"/>
            <a:ext cx="8135937" cy="3013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Кредитной системой государства</a:t>
            </a: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называется совокупность кредитных отношений и институтов, организующих эти отношения, обеспечивающая аккумуляцию денежного капитала и его дальнейшее распределение между хозяйствующими субъектами, населением и государством в виде ссуд с целью извлечения дохода в виде процента за пользование ссудой.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92" name="Google Shape;92;p14"/>
          <p:cNvSpPr txBox="1"/>
          <p:nvPr/>
        </p:nvSpPr>
        <p:spPr>
          <a:xfrm>
            <a:off x="468312" y="260350"/>
            <a:ext cx="8208962" cy="5934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45085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соответствии с институциональным признаком, кредитная система экономически развитого государства с рыночной моделью экономики состоит из двух звеньев и следующих элементов</a:t>
            </a: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/>
          </a:p>
          <a:p>
            <a:pPr indent="45085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1) банковской системы государства, состоящей из таких элементов как:</a:t>
            </a:r>
            <a:endParaRPr/>
          </a:p>
          <a:p>
            <a:pPr indent="-152400" lvl="1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центральный банк государства;</a:t>
            </a:r>
            <a:endParaRPr/>
          </a:p>
          <a:p>
            <a:pPr indent="-152400" lvl="1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коммерческие, сберегательные, инвестиционные, ипотечные  банки;</a:t>
            </a:r>
            <a:endParaRPr/>
          </a:p>
          <a:p>
            <a:pPr indent="45085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2) системы специализированных небанковских кредитных институтов,  которым в соответствии с законодательством разрешено выполнять отдельные банковские операции. К ним относятся: инвестиционные и финансовые компании (фонды), кредитные союзы, ссудосберегательные компании, микрофинансовые организации.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98" name="Google Shape;98;p15"/>
          <p:cNvSpPr txBox="1"/>
          <p:nvPr/>
        </p:nvSpPr>
        <p:spPr>
          <a:xfrm>
            <a:off x="684212" y="255587"/>
            <a:ext cx="8208962" cy="37433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45085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Современная кредитная система выполняет две основные задачи</a:t>
            </a: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 i="0" sz="2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формирование совокупности кредитно-расчетных и платежных отношений, базирующихся на определенных  методах кредитования и связанных с движением ссудного капитала в виде различных форм кредита;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формирование совокупности кредитно-финансовых институтов, аккумулирующих и перераспределяющих временно свободные денежные средства.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104" name="Google Shape;104;p16"/>
          <p:cNvSpPr txBox="1"/>
          <p:nvPr/>
        </p:nvSpPr>
        <p:spPr>
          <a:xfrm>
            <a:off x="323850" y="366712"/>
            <a:ext cx="8496300" cy="5203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45085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Функционирование кредитной системы осуществляется через кредитный механизм, представляющий</a:t>
            </a: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 i="0" sz="2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систему связей по аккумуляции и мобилизации денежного капитала между кредитными институтами и различными секторами экономики;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отношения между самими кредитными институтами в рамках действующего рынка капитала;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отношения между кредитными институтами и их клиентами.</a:t>
            </a:r>
            <a:endParaRPr/>
          </a:p>
          <a:p>
            <a:pPr indent="-2984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45085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Кроме того, в понятие кредитного механизма входят все аспекты ссудной, инвестиционной, посреднической, консультативной деятельности кредитной системы в лице всех ее институтов.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110" name="Google Shape;110;p17"/>
          <p:cNvSpPr txBox="1"/>
          <p:nvPr/>
        </p:nvSpPr>
        <p:spPr>
          <a:xfrm>
            <a:off x="539750" y="476250"/>
            <a:ext cx="8064500" cy="4108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Банковская система</a:t>
            </a: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представляет собой совокупность учреждений, которым в силу действующего законодательства, предоставлено исключительное право осуществлять банковские операции, важнейшими из которых являются: привлечение денежных средств предприятий, организаций и населения, размещение этих средств от своего имени и за свой счет на условиях возвратности, срочности, платности и обеспеченности, открытие и ведение банковских счетов юридических и физических лиц.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116" name="Google Shape;116;p18"/>
          <p:cNvSpPr txBox="1"/>
          <p:nvPr/>
        </p:nvSpPr>
        <p:spPr>
          <a:xfrm>
            <a:off x="468312" y="333375"/>
            <a:ext cx="8135937" cy="37433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45085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Состав, структура и особенности функционирования банковской системы государства зависят от многих особенностей, важнейшим из которых является тип экономических отношений в обществе. Согласно этому критерию выделяются два основных типа банковской системы</a:t>
            </a: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банковская система государства с административно-распределительной моделью экономики;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банковская система государства с рыночной моделью экономики.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122" name="Google Shape;122;p19"/>
          <p:cNvSpPr txBox="1"/>
          <p:nvPr/>
        </p:nvSpPr>
        <p:spPr>
          <a:xfrm>
            <a:off x="323850" y="442912"/>
            <a:ext cx="8497887" cy="5568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45085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Банковской системе государства  с административно-распределительной моделью экономики</a:t>
            </a: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присущи следующие основные черты</a:t>
            </a: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 i="0" sz="2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государство обладает монополией на организацию банковской деятельности и является единственным собственником банковских учреждений;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банковская система является одноуровневой и включает один государственный банк и его учреждения;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система управления банковской деятельностью является централизованной (вертикальной), банк непосредственно подчиняется правительству страны;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государство, являясь собственником банка, отвечает по его обязательствам;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эмиссионная функция не разделена и является монополией государственного банка.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128" name="Google Shape;128;p20"/>
          <p:cNvSpPr txBox="1"/>
          <p:nvPr/>
        </p:nvSpPr>
        <p:spPr>
          <a:xfrm>
            <a:off x="468312" y="252412"/>
            <a:ext cx="8353425" cy="5578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45085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Банковской системе государства с рыночной моделью экономики</a:t>
            </a: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присущи следующие особенности</a:t>
            </a: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монополия государства на осуществление банковской деятельности отсутствует, банки могут быть в различных формах собственности;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банковская система является двух или более уровневой, включающей центральный банк государства и совокупность коммерческих банков;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система управления банками является децентрализованной, центральный банк юридически не подчинен правительству страны, государственным учреждением не является (хотя капитал банка принадлежит государству) и подотчетен только высшим органам представительной власти; коммерческие банки управляются и подотчетны своим учредителям и акционерам;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государство не отвечает по обязательствам банков;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эмиссионная функция разделена — эмиссия наличных денег закреплена за центральным банком, эмиссия безналичных — за коммерческими банками.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134" name="Google Shape;134;p21"/>
          <p:cNvSpPr txBox="1"/>
          <p:nvPr/>
        </p:nvSpPr>
        <p:spPr>
          <a:xfrm>
            <a:off x="539750" y="836612"/>
            <a:ext cx="8208962" cy="2282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Центральный банк</a:t>
            </a: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выступает в качестве кредитной организации, наделенной функциями эмиссии наличных денег, проведения государственной денежно-кредитной политики, организации и регулирования деятельности системы коммерческих банков и небанковских кредитных институтов.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140" name="Google Shape;140;p22"/>
          <p:cNvSpPr txBox="1"/>
          <p:nvPr/>
        </p:nvSpPr>
        <p:spPr>
          <a:xfrm>
            <a:off x="684212" y="360362"/>
            <a:ext cx="8064500" cy="3013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Коммерческие банки  </a:t>
            </a: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это организации, созданные для привлечения денежных средств и размещения их от своего имени на условиях срочности, платности и возвратности. Основное назначение банка – посредничество в перемещении денежных средств от кредиторов к заемщикам и от продавцов к покупателям, а также – организация денежного обращения.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38" name="Google Shape;38;p5"/>
          <p:cNvSpPr txBox="1"/>
          <p:nvPr/>
        </p:nvSpPr>
        <p:spPr>
          <a:xfrm>
            <a:off x="684212" y="731837"/>
            <a:ext cx="7920037" cy="2647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План:</a:t>
            </a:r>
            <a:endParaRPr b="0" i="0" sz="2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Понятие, структура и роль рынка ссудных капиталов</a:t>
            </a:r>
            <a:endParaRPr b="0" i="0" sz="2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Понятие, состав и механизм функционирования кредитной системы государства</a:t>
            </a:r>
            <a:endParaRPr b="0" i="0" sz="2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Звенья и элементы кредитной системы государства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146" name="Google Shape;146;p23"/>
          <p:cNvSpPr txBox="1"/>
          <p:nvPr/>
        </p:nvSpPr>
        <p:spPr>
          <a:xfrm>
            <a:off x="323850" y="404812"/>
            <a:ext cx="8353425" cy="51165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45085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b="0" i="0" lang="en-US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зависимости от различных критериев банки можно классифицировать следующим образом</a:t>
            </a:r>
            <a:r>
              <a:rPr b="1" i="0" lang="en-US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 i="0" sz="2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US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 форме собственности банки подразделяются на государственные, акционерные, кооперативные, частные и банки со смешанной формой собственности;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US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 характеру выполняемых операций банки подразделяются на универсальные и специализированные;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US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 сфере и территории обслуживания Существуют банки, обслуживающие только определенные отрасли экономики (например, сельскохозяйственные, промышленные, торговые банки). По территории обслуживания банки можно подразделить на международные, национальные, региональные, муниципальные;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US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 наличию сети филиалов банки можно подразделить на имеющие и не имеющие филиалы в разных регионах страны.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152" name="Google Shape;152;p24"/>
          <p:cNvSpPr txBox="1"/>
          <p:nvPr/>
        </p:nvSpPr>
        <p:spPr>
          <a:xfrm>
            <a:off x="539750" y="476250"/>
            <a:ext cx="8135937" cy="37433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45085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Вторым звеном кредитной системы государства выступают </a:t>
            </a: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небанковские кредитные институты</a:t>
            </a: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представляющие собой специализированные организации, имеющие право на выполнение отдельных банковских операций. </a:t>
            </a:r>
            <a:endParaRPr/>
          </a:p>
          <a:p>
            <a:pPr indent="45085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Все небанковские кредитные организации (НКО) можно подразделить на 3 группы</a:t>
            </a: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 i="0" sz="2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расчетные НКО;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платежные НКО;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депозитно-кредитные НКО.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158" name="Google Shape;158;p25"/>
          <p:cNvSpPr txBox="1"/>
          <p:nvPr/>
        </p:nvSpPr>
        <p:spPr>
          <a:xfrm>
            <a:off x="323850" y="692150"/>
            <a:ext cx="8424862" cy="2647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Расчетные небанковские кредитные организации</a:t>
            </a: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создаются для осуществления расчетно-кассового обслуживания  юридических и физических лиц. Кроме того они могут осуществлять куплю-продажу безналичной валюты на межбанковском валютном рынке, вести профессиональную деятельность на биржах и мировых рынках.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164" name="Google Shape;164;p26"/>
          <p:cNvSpPr txBox="1"/>
          <p:nvPr/>
        </p:nvSpPr>
        <p:spPr>
          <a:xfrm>
            <a:off x="611187" y="981075"/>
            <a:ext cx="8064500" cy="1187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Платежные небанковские кредитные организации</a:t>
            </a: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специализируются на выплате и отправке денежных переводов без открытия счета. 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170" name="Google Shape;170;p27"/>
          <p:cNvSpPr txBox="1"/>
          <p:nvPr/>
        </p:nvSpPr>
        <p:spPr>
          <a:xfrm>
            <a:off x="539750" y="404812"/>
            <a:ext cx="7991475" cy="5568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45085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Небанковские депозитно-кредитные организации</a:t>
            </a: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занимаются привлечением вкладов и выдачей кредитов, не осуществляя при этом расчетных операций. Кроме того, их возможности по приему депозитов и выдаче займов тоже могут иметь законодательные ограничения: как по суммам, так и по видам вкладов/кредитов.</a:t>
            </a:r>
            <a:endParaRPr/>
          </a:p>
          <a:p>
            <a:pPr indent="45085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Перечень операций, осуществляемых небанковскими депозитно-кредитными организациями (НДКО), как правило, сводится к двум основным: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выдача кредитов физическим и юридическим лицам (чаще – физическим);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прием вкладов или инвестиций от физических и юридических лиц (в некоторых случаях – только от физических или только от юридических).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176" name="Google Shape;176;p28"/>
          <p:cNvSpPr txBox="1"/>
          <p:nvPr/>
        </p:nvSpPr>
        <p:spPr>
          <a:xfrm>
            <a:off x="755650" y="692150"/>
            <a:ext cx="7993062" cy="2647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45085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 основным видам небанковских депозитно-кредитных организаций относятся: 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кредитные союзы и кредитные кооперативы;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ломбарды;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микрофинансовые организации;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лизинговые компании;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ипотечные компании и др.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44" name="Google Shape;44;p6"/>
          <p:cNvSpPr txBox="1"/>
          <p:nvPr/>
        </p:nvSpPr>
        <p:spPr>
          <a:xfrm>
            <a:off x="250825" y="620712"/>
            <a:ext cx="8497887" cy="191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Под </a:t>
            </a: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рынком ссудных капиталов</a:t>
            </a: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понимают форму организации экономических отношений, возникающих по поводу мобилизации и распределения  материальных (денежных) ресурсов на условиях возвратности, срочности, платности и обеспеченности.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50" name="Google Shape;50;p7"/>
          <p:cNvSpPr txBox="1"/>
          <p:nvPr/>
        </p:nvSpPr>
        <p:spPr>
          <a:xfrm>
            <a:off x="323850" y="620712"/>
            <a:ext cx="8208962" cy="44735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45085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Роль рынка ссудных капиталов в современных условиях проявляется в трех направлениях</a:t>
            </a: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 i="0" sz="2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аккумуляция временно свободных денежных средств населения и предприятий с целью трансформации их в кредитные ресурсы;  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перераспределение ссудных капиталов с целью предоставления кредитных ресурсов предприятиям, государству и населению  для удовлетворения потребностей производства и потребления;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стимулирование интеграционных процессов в мировой экономике путем свободной миграции капитала на межгосударственном уровне.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56" name="Google Shape;56;p8"/>
          <p:cNvSpPr txBox="1"/>
          <p:nvPr/>
        </p:nvSpPr>
        <p:spPr>
          <a:xfrm>
            <a:off x="323850" y="404812"/>
            <a:ext cx="8280400" cy="483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45085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Основными участниками рынка ссудных капиталов являются</a:t>
            </a: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 i="0" sz="2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поставщики ресурсов (ссудодатели, кредиторы), в качестве которых выступают предприятия, организации, государство в лице бюджета, население;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специальные посредники – кредитно-финансовые организации в лице банковских учреждений, инвестиционных и пенсионных фондов, финансовых компаний;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покупатели ресурсов (ссудополучатели, заемщики) – физические и юридические лица, органы государственной власти, органы местного самоуправления.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62" name="Google Shape;62;p9"/>
          <p:cNvSpPr txBox="1"/>
          <p:nvPr/>
        </p:nvSpPr>
        <p:spPr>
          <a:xfrm>
            <a:off x="395287" y="-50800"/>
            <a:ext cx="8280400" cy="64563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45085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b="0" i="0" lang="en-US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Источниками формирования рынка ссудных капиталов являются временно свободные денежные средства, высвобождающиеся  в сфере производства и потребления. К ним относятся</a:t>
            </a:r>
            <a:r>
              <a:rPr b="1" i="0" lang="en-US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 i="0" sz="2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US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амортизационные фонды предприятий, предназначенные для обновления и расширения основных производственных фондов;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US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часть оборотного капитала в денежной форме, высвобождающаяся в процессе реализации продукции и осуществления материальных затрат;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US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денежные средства, образующиеся в результате разрыва между получением денег от реализации товаров и услуг и выплатой заработной платы работникам предприятий и дивидендов акционерам;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US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часть прибыли, направляемой на расширение производства;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US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денежные сбережения населения, концентрируемые в учреждениях финансово-кредитной системы;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US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денежные накопления государства в различных формах.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68" name="Google Shape;68;p10"/>
          <p:cNvSpPr txBox="1"/>
          <p:nvPr/>
        </p:nvSpPr>
        <p:spPr>
          <a:xfrm>
            <a:off x="539750" y="908050"/>
            <a:ext cx="8208962" cy="337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45085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  </a:t>
            </a: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временному признаку</a:t>
            </a: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различают</a:t>
            </a: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 i="0" sz="2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денежный рынок,  который обслуживает краткосрочные потребности в кредитных ресурсах и на котором денежные средства предоставляются на срок до одного года;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рынок денежных капиталов, обслуживающий средне- и долгосрочные потребности в кредитных ресурсах и на котором денежные средства предоставляются на срок более одного года.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74" name="Google Shape;74;p11"/>
          <p:cNvSpPr txBox="1"/>
          <p:nvPr/>
        </p:nvSpPr>
        <p:spPr>
          <a:xfrm>
            <a:off x="395287" y="765175"/>
            <a:ext cx="8281987" cy="51165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45085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b="0" i="0" lang="en-US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 </a:t>
            </a:r>
            <a:r>
              <a:rPr b="1" i="0" lang="en-US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институциональному признаку</a:t>
            </a:r>
            <a:r>
              <a:rPr b="0" i="0" lang="en-US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рынок ссудных капиталов подразделяется на два основных сектора</a:t>
            </a:r>
            <a:r>
              <a:rPr b="1" i="0" lang="en-US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 i="0" sz="2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US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кредитная система государства, состоящая из совокупности различных финансово-кредитных институтов среди которых наибольший удельный вес составляют учреждения банковской системы. Кроме того, в этот сектор входят учреждения небанковской системы, которым, в соответствии с законодательством, разрешено выполнение отдельных банковских функций. К ним относятся: финансовые и инвестиционные компании и фонды, кредитные союзы граждан, микрофинансовые организации и др.;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US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рынок ценных бумаг, подразделяющийся, в свою очередь, на первичный рынок, где реализуются новые эмиссии ценных бумаг, и вторичный (биржевой) рынок, на котором обращаются ранее выпущенные ценные бумаги. 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80" name="Google Shape;80;p12"/>
          <p:cNvSpPr txBox="1"/>
          <p:nvPr/>
        </p:nvSpPr>
        <p:spPr>
          <a:xfrm>
            <a:off x="539750" y="363537"/>
            <a:ext cx="8064500" cy="613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45085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современных условиях проявляется тенденция дальнейшего усиления взаимодействия кредита и денег, выражающаяся в следующем</a:t>
            </a:r>
            <a:r>
              <a:rPr b="1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системе кредитных отношений наиболее динамично развивается такая форма кредита как банковский кредит, позволяющий мобильно перераспределять деньги в различные сферы денежного оборота в соответствии с изменяющейся рыночной конъюнктурой;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происходит модификация потребительной стоимости денег в направлении развития их способности обеспечивать максимальную ликвидность денежных активов. Это проявляется, например,  в возникновении новых типов банковских счетов, сочетающих преимущества счетов до востребования и срочных депозитов, что позволяет расширять масштабы привлечения денег на рынок кредитных ресурсов;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расширяется сфера безналичных денежных расчетов, в том числе расчетов с помощью электронных денег, что само по себе предполагает расширение кредитных отношений в обществе и укрепление кредитного потенциала банковской системы;</a:t>
            </a:r>
            <a:endParaRPr/>
          </a:p>
          <a:p>
            <a:pPr indent="-450850" lvl="0" marL="4508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возрастают возможности регулирования денежной системы государством посредством регулирования кредитных отношений. Через кредит центральные банки воздействуют на эмиссионные возможности коммерческих банков, регулируя денежную массу и эластичность денежного оборота.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Презентация по Деньги, кредит, банки">
  <a:themeElements>
    <a:clrScheme name="Презентация по Деньги, кредит, банки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D9"/>
      </a:accent3>
      <a:accent4>
        <a:srgbClr val="FFFFF7"/>
      </a:accent4>
      <a:accent5>
        <a:srgbClr val="33CCCC"/>
      </a:accent5>
      <a:accent6>
        <a:srgbClr val="FFFFD9"/>
      </a:accent6>
      <a:hlink>
        <a:srgbClr val="FF5050"/>
      </a:hlink>
      <a:folHlink>
        <a:srgbClr val="FF9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