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1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7099300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000000"/>
          </p15:clr>
        </p15:guide>
        <p15:guide id="2" pos="2236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E52A5A-5604-4E2A-8518-E234EC60AC9C}">
  <a:tblStyle styleId="{12E52A5A-5604-4E2A-8518-E234EC60AC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1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5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6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7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8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0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1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600"/>
              </a:spcBef>
              <a:spcAft>
                <a:spcPts val="0"/>
              </a:spcAft>
              <a:buSzPts val="3000"/>
              <a:buFont typeface="Noto Sans Symbols"/>
              <a:buNone/>
              <a:defRPr sz="3000"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◻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◻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body" idx="1"/>
          </p:nvPr>
        </p:nvSpPr>
        <p:spPr>
          <a:xfrm>
            <a:off x="457200" y="1557338"/>
            <a:ext cx="4038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■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Char char="◻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2"/>
          </p:nvPr>
        </p:nvSpPr>
        <p:spPr>
          <a:xfrm>
            <a:off x="4648200" y="1557338"/>
            <a:ext cx="4038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■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Char char="◻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аблица" type="tbl">
  <p:cSld name="TABL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 rot="5400000">
            <a:off x="4768056" y="2318544"/>
            <a:ext cx="5780088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 rot="5400000">
            <a:off x="577056" y="337344"/>
            <a:ext cx="5780088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 rot="5400000">
            <a:off x="2232025" y="-217488"/>
            <a:ext cx="467995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SzPts val="3200"/>
              <a:buChar char="■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SzPts val="2800"/>
              <a:buChar char="◻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◻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0" y="0"/>
            <a:ext cx="3505200" cy="685800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folHlink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1716087" y="1690687"/>
            <a:ext cx="7427912" cy="2533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" name="Google Shape;8;p1"/>
          <p:cNvGrpSpPr/>
          <p:nvPr/>
        </p:nvGrpSpPr>
        <p:grpSpPr>
          <a:xfrm>
            <a:off x="0" y="1066800"/>
            <a:ext cx="2867025" cy="3157537"/>
            <a:chOff x="0" y="672"/>
            <a:chExt cx="1806" cy="1989"/>
          </a:xfrm>
        </p:grpSpPr>
        <p:sp>
          <p:nvSpPr>
            <p:cNvPr id="9" name="Google Shape;9;p1"/>
            <p:cNvSpPr txBox="1"/>
            <p:nvPr/>
          </p:nvSpPr>
          <p:spPr>
            <a:xfrm>
              <a:off x="361" y="2257"/>
              <a:ext cx="363" cy="4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1"/>
            <p:cNvSpPr txBox="1"/>
            <p:nvPr/>
          </p:nvSpPr>
          <p:spPr>
            <a:xfrm>
              <a:off x="1081" y="1065"/>
              <a:ext cx="362" cy="405"/>
            </a:xfrm>
            <a:prstGeom prst="rect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 txBox="1"/>
            <p:nvPr/>
          </p:nvSpPr>
          <p:spPr>
            <a:xfrm>
              <a:off x="1437" y="672"/>
              <a:ext cx="369" cy="400"/>
            </a:xfrm>
            <a:prstGeom prst="rect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"/>
            <p:cNvSpPr txBox="1"/>
            <p:nvPr/>
          </p:nvSpPr>
          <p:spPr>
            <a:xfrm>
              <a:off x="719" y="2257"/>
              <a:ext cx="368" cy="404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"/>
            <p:cNvSpPr txBox="1"/>
            <p:nvPr/>
          </p:nvSpPr>
          <p:spPr>
            <a:xfrm>
              <a:off x="1437" y="1065"/>
              <a:ext cx="369" cy="4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"/>
            <p:cNvSpPr txBox="1"/>
            <p:nvPr/>
          </p:nvSpPr>
          <p:spPr>
            <a:xfrm>
              <a:off x="719" y="1464"/>
              <a:ext cx="368" cy="399"/>
            </a:xfrm>
            <a:prstGeom prst="rect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"/>
            <p:cNvSpPr txBox="1"/>
            <p:nvPr/>
          </p:nvSpPr>
          <p:spPr>
            <a:xfrm>
              <a:off x="0" y="1464"/>
              <a:ext cx="367" cy="399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"/>
            <p:cNvSpPr txBox="1"/>
            <p:nvPr/>
          </p:nvSpPr>
          <p:spPr>
            <a:xfrm>
              <a:off x="1081" y="1464"/>
              <a:ext cx="362" cy="3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"/>
            <p:cNvSpPr txBox="1"/>
            <p:nvPr/>
          </p:nvSpPr>
          <p:spPr>
            <a:xfrm>
              <a:off x="361" y="1857"/>
              <a:ext cx="363" cy="406"/>
            </a:xfrm>
            <a:prstGeom prst="rect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"/>
            <p:cNvSpPr txBox="1"/>
            <p:nvPr/>
          </p:nvSpPr>
          <p:spPr>
            <a:xfrm>
              <a:off x="719" y="1857"/>
              <a:ext cx="368" cy="4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0" name="Google Shape;20;p1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Noto Sans Symbols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◻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◻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Noto Sans Symbols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◻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◻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/>
          <p:nvPr/>
        </p:nvSpPr>
        <p:spPr>
          <a:xfrm>
            <a:off x="561975" y="158750"/>
            <a:ext cx="8547100" cy="29210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3"/>
          <p:cNvGrpSpPr/>
          <p:nvPr/>
        </p:nvGrpSpPr>
        <p:grpSpPr>
          <a:xfrm>
            <a:off x="19050" y="0"/>
            <a:ext cx="703262" cy="603250"/>
            <a:chOff x="310" y="73"/>
            <a:chExt cx="331" cy="284"/>
          </a:xfrm>
        </p:grpSpPr>
        <p:sp>
          <p:nvSpPr>
            <p:cNvPr id="29" name="Google Shape;29;p3"/>
            <p:cNvSpPr txBox="1"/>
            <p:nvPr/>
          </p:nvSpPr>
          <p:spPr>
            <a:xfrm>
              <a:off x="310" y="143"/>
              <a:ext cx="138" cy="212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" name="Google Shape;30;p3"/>
            <p:cNvGrpSpPr/>
            <p:nvPr/>
          </p:nvGrpSpPr>
          <p:grpSpPr>
            <a:xfrm>
              <a:off x="385" y="73"/>
              <a:ext cx="256" cy="284"/>
              <a:chOff x="113" y="70"/>
              <a:chExt cx="256" cy="284"/>
            </a:xfrm>
          </p:grpSpPr>
          <p:sp>
            <p:nvSpPr>
              <p:cNvPr id="31" name="Google Shape;31;p3"/>
              <p:cNvSpPr txBox="1"/>
              <p:nvPr/>
            </p:nvSpPr>
            <p:spPr>
              <a:xfrm>
                <a:off x="177" y="282"/>
                <a:ext cx="65" cy="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" name="Google Shape;32;p3"/>
              <p:cNvSpPr txBox="1"/>
              <p:nvPr/>
            </p:nvSpPr>
            <p:spPr>
              <a:xfrm>
                <a:off x="305" y="70"/>
                <a:ext cx="64" cy="7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Google Shape;33;p3"/>
              <p:cNvSpPr txBox="1"/>
              <p:nvPr/>
            </p:nvSpPr>
            <p:spPr>
              <a:xfrm>
                <a:off x="241" y="141"/>
                <a:ext cx="65" cy="71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3"/>
              <p:cNvSpPr txBox="1"/>
              <p:nvPr/>
            </p:nvSpPr>
            <p:spPr>
              <a:xfrm>
                <a:off x="113" y="141"/>
                <a:ext cx="65" cy="71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3"/>
              <p:cNvSpPr txBox="1"/>
              <p:nvPr/>
            </p:nvSpPr>
            <p:spPr>
              <a:xfrm>
                <a:off x="305" y="141"/>
                <a:ext cx="64" cy="7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36;p3"/>
              <p:cNvSpPr txBox="1"/>
              <p:nvPr/>
            </p:nvSpPr>
            <p:spPr>
              <a:xfrm>
                <a:off x="177" y="211"/>
                <a:ext cx="65" cy="7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37;p3"/>
              <p:cNvSpPr txBox="1"/>
              <p:nvPr/>
            </p:nvSpPr>
            <p:spPr>
              <a:xfrm>
                <a:off x="241" y="211"/>
                <a:ext cx="65" cy="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38" name="Google Shape;38;p3" descr="obs new color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95287" y="6305550"/>
            <a:ext cx="790575" cy="36353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ctrTitle"/>
          </p:nvPr>
        </p:nvSpPr>
        <p:spPr>
          <a:xfrm>
            <a:off x="3492500" y="1828800"/>
            <a:ext cx="54991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МСФО (IAS) 1</a:t>
            </a:r>
            <a:br>
              <a:rPr lang="en-US" sz="3200" b="1" i="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3200" b="1" i="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ПРЕДСТАВЛЕНИЕ ФИНАНСОВОЙ ОТЧЕТНОСТИ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финансовом положении (баланс)</a:t>
            </a:r>
            <a:endParaRPr/>
          </a:p>
        </p:txBody>
      </p:sp>
      <p:sp>
        <p:nvSpPr>
          <p:cNvPr id="152" name="Google Shape;152;p24"/>
          <p:cNvSpPr txBox="1">
            <a:spLocks noGrp="1"/>
          </p:cNvSpPr>
          <p:nvPr>
            <p:ph type="body" idx="1"/>
          </p:nvPr>
        </p:nvSpPr>
        <p:spPr>
          <a:xfrm>
            <a:off x="468312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Раздельное отражение активов по типам: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Краткосрочные (текущие, оборотные):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предполагается его реализовать или использовать в ходе нормального операционного цикла предприятия;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удерживаются для целей продажи;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ожидается реализация в течение 12 месяцев с отчетной даты;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существует в форме денежных средств или их эквивалентов, не имеющих ограничений в использовании.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Долгосрочные – все остальные активы, не являющиеся краткосрочными.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Представление активов в порядке ликвидности за исключением случаев, когда иное представление дает более качественную информацию для пользователей (например, у банков).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финансовом положении (баланс)</a:t>
            </a:r>
            <a:endParaRPr/>
          </a:p>
        </p:txBody>
      </p:sp>
      <p:sp>
        <p:nvSpPr>
          <p:cNvPr id="158" name="Google Shape;158;p25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Раздельное отражение обязательств по типам: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Краткосрочные</a:t>
            </a:r>
            <a:r>
              <a:rPr lang="en-US" sz="3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предполагается оплатить его в нормальном ходе операционного цикла предприятия</a:t>
            </a: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удерживается с целью продажи;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должно быть исполнено в течение 12 месяцев после даты баланса;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 предприятия нет безоговорочного права отсрочить погашение обязательства как минимум на 12 месяцев после отчетной даты.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Долгосрочные – все остальные обязательства, не являющиеся краткосрочными.</a:t>
            </a:r>
            <a:endParaRPr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20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финансовом положении</a:t>
            </a:r>
            <a:endParaRPr/>
          </a:p>
        </p:txBody>
      </p:sp>
      <p:sp>
        <p:nvSpPr>
          <p:cNvPr id="164" name="Google Shape;164;p26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en-US" sz="21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Информация, раскрываемая в отчете о финансовом положении (балансе):</a:t>
            </a:r>
            <a:endParaRPr sz="17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Основные средства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Инвестиционная собственность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Нематериальные активы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 активы 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(кроме раскрываемых отдельно – инвестиций, учитываемых по методу участия, дебиторской задолженности и денежных средств)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Биологические активы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Запасы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Дебиторская задолженность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Денежные средства и эквиваленты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Кредиторская задолженность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Резервы 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(обесценение активов; оценочные обязательства)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Налоговые активы и обязательства 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(отдельно текущие и отложенные)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 обязательства (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кроме раскрываемых отдельно</a:t>
            </a: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Долгосрочные обязательства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Капитал 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(отдельно доля меньшинства и резервы)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Общая сумма активов, предназначенных для продажи </a:t>
            </a:r>
            <a:r>
              <a:rPr lang="en-US" sz="13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(согласно IFRS 5)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финансовом положении</a:t>
            </a:r>
            <a:endParaRPr/>
          </a:p>
        </p:txBody>
      </p:sp>
      <p:sp>
        <p:nvSpPr>
          <p:cNvPr id="170" name="Google Shape;170;p27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Информация, раскрываемая в примечаниях к отчету: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Дальнейшая расшифровка активов и обязательств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каждого класса акционерного (собственного) капитала: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количество акций согласно уставу (объявленный капитал);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количество акций, выпущенных и полностью оплаченных;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количество акций, выпущенных и оплаченных не полностью;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номинальная стоимость акций;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сверка количества акций на начало и на конец периода;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права, обязанности и ограничения данного класса акций;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количество акций, принадлежащих самому предприятию и его дочерним и ассоциированным структурам;</a:t>
            </a:r>
            <a:endParaRPr/>
          </a:p>
          <a:p>
            <a:pPr marL="742950" lvl="1" indent="-285750" algn="l" rtl="0">
              <a:lnSpc>
                <a:spcPct val="9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количество акций, зарезервированных под опционы.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каждого вида резервов (характер и цели)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 txBox="1">
            <a:spLocks noGrp="1"/>
          </p:cNvSpPr>
          <p:nvPr>
            <p:ph type="body" idx="1"/>
          </p:nvPr>
        </p:nvSpPr>
        <p:spPr>
          <a:xfrm>
            <a:off x="395287" y="1414462"/>
            <a:ext cx="8424862" cy="1366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а) Отчет о совокупном доходе </a:t>
            </a:r>
            <a:b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(все компоненты, включая прочие совокупные доходы и расходы)</a:t>
            </a:r>
            <a:endParaRPr/>
          </a:p>
          <a:p>
            <a:pPr marL="342900" lvl="0" indent="-342900" algn="l" rtl="0">
              <a:lnSpc>
                <a:spcPct val="89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б) Два отчета: отчет о прибылях и убытках и отчет о прочем совокупном доходе</a:t>
            </a:r>
            <a:endParaRPr/>
          </a:p>
        </p:txBody>
      </p:sp>
      <p:sp>
        <p:nvSpPr>
          <p:cNvPr id="176" name="Google Shape;176;p28"/>
          <p:cNvSpPr txBox="1"/>
          <p:nvPr/>
        </p:nvSpPr>
        <p:spPr>
          <a:xfrm>
            <a:off x="468312" y="2781300"/>
            <a:ext cx="3671887" cy="338455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Отчет о прибылях и убытках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Выручка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(-) Финансовые затраты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Прочие доходы и расходы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(=) Прибыль до налогов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(-) Налоги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(=) Прибыль после налогов</a:t>
            </a:r>
            <a:endParaRPr/>
          </a:p>
          <a:p>
            <a:pPr marL="457200" marR="0" lvl="1" indent="-101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Доля меньшинства и доля родительской компании</a:t>
            </a:r>
            <a:endParaRPr/>
          </a:p>
        </p:txBody>
      </p:sp>
      <p:sp>
        <p:nvSpPr>
          <p:cNvPr id="177" name="Google Shape;177;p28"/>
          <p:cNvSpPr/>
          <p:nvPr/>
        </p:nvSpPr>
        <p:spPr>
          <a:xfrm>
            <a:off x="4284662" y="4438650"/>
            <a:ext cx="431800" cy="358775"/>
          </a:xfrm>
          <a:prstGeom prst="mathPlus">
            <a:avLst>
              <a:gd name="adj1" fmla="val 23520"/>
            </a:avLst>
          </a:prstGeom>
          <a:solidFill>
            <a:schemeClr val="accen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8"/>
          <p:cNvSpPr txBox="1"/>
          <p:nvPr/>
        </p:nvSpPr>
        <p:spPr>
          <a:xfrm>
            <a:off x="4859337" y="2782887"/>
            <a:ext cx="3889375" cy="3959225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Отчет о прочем совокупном доходе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Прибыль после налогов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Доходы, связанные с переоценкой активов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Доходы от переоценки статей в ин. валюте (МСФО 21)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Доходы и переоценки пенсионных схем (МСФО 19)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(+) Прочие доходы относящиеся на капитал (МСФО 39, МСФО 8)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(=) Совокупный доход</a:t>
            </a:r>
            <a:endParaRPr/>
          </a:p>
          <a:p>
            <a:pPr marL="457200" marR="0" lvl="1" indent="-11430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Доля меньшинства и доля родительской компании</a:t>
            </a:r>
            <a:endParaRPr/>
          </a:p>
        </p:txBody>
      </p:sp>
      <p:cxnSp>
        <p:nvCxnSpPr>
          <p:cNvPr id="179" name="Google Shape;179;p28"/>
          <p:cNvCxnSpPr/>
          <p:nvPr/>
        </p:nvCxnSpPr>
        <p:spPr>
          <a:xfrm rot="10800000" flipH="1">
            <a:off x="3203575" y="3286125"/>
            <a:ext cx="1728787" cy="1584325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sp>
        <p:nvSpPr>
          <p:cNvPr id="180" name="Google Shape;180;p2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совокупном доходе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Прочие совокупные доходы</a:t>
            </a:r>
            <a:endParaRPr/>
          </a:p>
        </p:txBody>
      </p:sp>
      <p:sp>
        <p:nvSpPr>
          <p:cNvPr id="186" name="Google Shape;186;p29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Статьи доходов и расходов, которые, в соответствии со стандартами, относятся непосредственно на изменение капитала: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Последствия исправления ошибок и изменений в учетной политике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Прирост стоимости имущества от переоценки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Отдельные прибыли и убытки, возникающие в связи с пересчетом валютных курсов отчетности от зарубежной деятельности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Прибыли и убытки от переоценки финансовых активов, предназначенных для продажи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Реклассификации из прочих совокупных доходов в прибыли и убытки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30"/>
          <p:cNvGrpSpPr/>
          <p:nvPr/>
        </p:nvGrpSpPr>
        <p:grpSpPr>
          <a:xfrm>
            <a:off x="8459787" y="1557337"/>
            <a:ext cx="533400" cy="1870075"/>
            <a:chOff x="5329" y="981"/>
            <a:chExt cx="336" cy="1178"/>
          </a:xfrm>
        </p:grpSpPr>
        <p:sp>
          <p:nvSpPr>
            <p:cNvPr id="192" name="Google Shape;192;p30"/>
            <p:cNvSpPr/>
            <p:nvPr/>
          </p:nvSpPr>
          <p:spPr>
            <a:xfrm>
              <a:off x="5329" y="981"/>
              <a:ext cx="92" cy="1178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0"/>
            <p:cNvSpPr txBox="1"/>
            <p:nvPr/>
          </p:nvSpPr>
          <p:spPr>
            <a:xfrm>
              <a:off x="5347" y="1168"/>
              <a:ext cx="318" cy="8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О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У</a:t>
              </a:r>
              <a:endParaRPr/>
            </a:p>
          </p:txBody>
        </p:sp>
      </p:grpSp>
      <p:sp>
        <p:nvSpPr>
          <p:cNvPr id="194" name="Google Shape;194;p30"/>
          <p:cNvSpPr txBox="1">
            <a:spLocks noGrp="1"/>
          </p:cNvSpPr>
          <p:nvPr>
            <p:ph type="title"/>
          </p:nvPr>
        </p:nvSpPr>
        <p:spPr>
          <a:xfrm>
            <a:off x="468312" y="47625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совокупном доходе</a:t>
            </a:r>
            <a:endParaRPr/>
          </a:p>
        </p:txBody>
      </p:sp>
      <p:sp>
        <p:nvSpPr>
          <p:cNvPr id="195" name="Google Shape;195;p30"/>
          <p:cNvSpPr txBox="1">
            <a:spLocks noGrp="1"/>
          </p:cNvSpPr>
          <p:nvPr>
            <p:ph type="body" idx="1"/>
          </p:nvPr>
        </p:nvSpPr>
        <p:spPr>
          <a:xfrm>
            <a:off x="468312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Выручка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 затраты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Доля прибылей и убытков от ассоциированных компаний или совместных предприятий, учет которых ведется по долевому методу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Затраты на налоги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Прибыли от прекращения деятельности (после налогов)</a:t>
            </a:r>
            <a:endParaRPr/>
          </a:p>
          <a:p>
            <a:pPr marL="342900" lvl="0" indent="-267335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None/>
            </a:pPr>
            <a:endParaRPr sz="17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Прибыли и убытки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 совокупные доходы и расходы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Курсовая разница по инвестициям в зарубежные предприятия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 переоценки основных средств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Доход от переоценки пенсионных планов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 переоценки финансовых активов, классифицированных как «имеющиеся в наличии для продажи»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 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Налог на прибыль по прочему совокупному доходу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190"/>
              <a:buFont typeface="Noto Sans Symbols"/>
              <a:buChar char="■"/>
            </a:pPr>
            <a:r>
              <a:rPr lang="en-US" sz="17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Совокупный доход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совокупном доходе</a:t>
            </a:r>
            <a:endParaRPr/>
          </a:p>
        </p:txBody>
      </p:sp>
      <p:sp>
        <p:nvSpPr>
          <p:cNvPr id="201" name="Google Shape;201;p31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r>
              <a:rPr lang="en-US" sz="26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Компании необходимо раскрыть: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Долю меньшинства для прибылей и убытков и полной прибыли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Долю прибыли / убытка, и полной прибыли, причитающуюся собственникам материнской компании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Дополнительные статьи, если они являются уместными для понимания результатов деятельности компании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Раскрытия, требуемые стандартами</a:t>
            </a:r>
            <a:endParaRPr/>
          </a:p>
          <a:p>
            <a:pPr marL="342900" lvl="0" indent="-342900" algn="ctr" rtl="0">
              <a:lnSpc>
                <a:spcPct val="80000"/>
              </a:lnSpc>
              <a:spcBef>
                <a:spcPts val="2080"/>
              </a:spcBef>
              <a:spcAft>
                <a:spcPts val="0"/>
              </a:spcAft>
              <a:buSzPts val="2600"/>
              <a:buNone/>
            </a:pPr>
            <a:r>
              <a:rPr lang="en-US" sz="2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Никакие статьи доходов и расходов нельзя предоставлять как «чрезвычайные». </a:t>
            </a:r>
            <a:endParaRPr/>
          </a:p>
          <a:p>
            <a:pPr marL="342900" lvl="0" indent="-177800" algn="l" rtl="0">
              <a:spcBef>
                <a:spcPts val="520"/>
              </a:spcBef>
              <a:spcAft>
                <a:spcPts val="0"/>
              </a:spcAft>
              <a:buSzPts val="2600"/>
              <a:buNone/>
            </a:pPr>
            <a:endParaRPr sz="26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прибылях и убытках</a:t>
            </a:r>
            <a:br>
              <a:rPr lang="en-US" sz="27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26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формат</a:t>
            </a:r>
            <a:r>
              <a:rPr lang="en-US" sz="27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6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«по характеру расходов»</a:t>
            </a:r>
            <a:endParaRPr/>
          </a:p>
        </p:txBody>
      </p:sp>
      <p:sp>
        <p:nvSpPr>
          <p:cNvPr id="207" name="Google Shape;207;p32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Выручка							 Х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 доходы					  	 Х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Изменение в запасах (готовая продукция и </a:t>
            </a:r>
            <a:b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незавершенное производство)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Использованное сырье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 на персонал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 на амортизацию 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Обесценение ОС	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 расходы	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6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 расходы					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 от ассоциированных компаний		 	 Х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 до налогов					 Х 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 по налогам					</a:t>
            </a:r>
            <a:r>
              <a:rPr lang="en-US" sz="1600" b="0" i="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(Х)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6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 за период					 </a:t>
            </a:r>
            <a:r>
              <a:rPr lang="en-US" sz="1600" b="1" i="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том числе:  приходящаяся на мажоритариев	 		 Х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       доля меньшинства			 	 Х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 прибылях и убытках</a:t>
            </a:r>
            <a:br>
              <a:rPr lang="en-US" sz="27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26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формат</a:t>
            </a:r>
            <a:r>
              <a:rPr lang="en-US" sz="27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6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«по функции»</a:t>
            </a:r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Выручка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реализации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Себестоимость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реализованной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продукции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r>
              <a:rPr lang="en-US" sz="1800" b="0" i="0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800" b="0" i="0" u="sng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Валовая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Коммерческие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(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Административные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(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Прочие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	(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(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ассоциированных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компаний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налогов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налогам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</a:t>
            </a:r>
            <a:r>
              <a:rPr lang="en-US" sz="1800" b="0" i="0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800" b="0" i="0" u="sng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en-US" sz="1800" b="0" i="0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342900" lvl="0" indent="-3429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период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	 </a:t>
            </a:r>
            <a:r>
              <a:rPr lang="en-US" sz="1800" b="1" i="0" u="sng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том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числе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приходящаяся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мажоритариев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        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доля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меньшинства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	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endParaRPr sz="1800" b="0" i="1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Необходимо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Примечаниях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раскрыть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дополнительную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природе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характере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расходов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включая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амортизацию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</a:t>
            </a:r>
            <a:r>
              <a:rPr lang="en-US" sz="1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зарплату</a:t>
            </a:r>
            <a:endParaRPr sz="1800" b="0" i="0" u="none" dirty="0">
              <a:solidFill>
                <a:srgbClr val="00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28600" algn="l" rtl="0"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1800" b="0" i="0" u="none" dirty="0">
              <a:solidFill>
                <a:srgbClr val="0033C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Цель стандарта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Определение основных условий предоставления финансовой отчетности общего назначения с целью достижения сопоставимости отчетности: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различных компаний между собой;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одной компании за различные периоды ее деятельности.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стандарте изложены: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рекомендации по структуре финансовой отчетности;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минимальные требования к содержанию финансовой отчетности;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общие требования к представлению финансовой отчетности.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Стандарты, определяющие формирование форм финансовой отчетности: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МСФО 1 – «Представление финансовой отчетности»;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МСФО 7 – «Отчет о движении денежных средств»;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Noto Sans Symbols"/>
              <a:buChar char="■"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МСФО 8 – «Учетная политика,  изменение бухгалтерских оценок и ошибки».</a:t>
            </a: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28600" algn="l" rtl="0"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об изменениях в капитале</a:t>
            </a:r>
            <a:endParaRPr/>
          </a:p>
        </p:txBody>
      </p:sp>
      <p:sp>
        <p:nvSpPr>
          <p:cNvPr id="219" name="Google Shape;219;p34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Noto Sans Symbols"/>
              <a:buChar char="■"/>
            </a:pPr>
            <a:r>
              <a:rPr lang="en-US" sz="2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отчете об изменениях капитала должны раскрываться:</a:t>
            </a:r>
            <a:endParaRPr/>
          </a:p>
          <a:p>
            <a:pPr marL="342900" lvl="0" indent="-1651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Noto Sans Symbols"/>
              <a:buNone/>
            </a:pPr>
            <a:endParaRPr sz="2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Общий совокупный доход за период (с указанием долей меньшинства и материнской компании)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Эффект изменения учетной политики и исправление ошибок по МСФО 8 для каждого компонента собственного капитала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Суммы операций с владельцами капитала (дивиденды, взносы капитала, выкуп акций, прочее)</a:t>
            </a:r>
            <a:endParaRPr/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Сумма дивидендов за период (требуется раскрытие дивидендов на 1 акцию)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 txBox="1">
            <a:spLocks noGrp="1"/>
          </p:cNvSpPr>
          <p:nvPr>
            <p:ph type="body" idx="1"/>
          </p:nvPr>
        </p:nvSpPr>
        <p:spPr>
          <a:xfrm>
            <a:off x="457200" y="1268412"/>
            <a:ext cx="8229600" cy="485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 каждого компонента собственного капитала должна быть представлена сверка между отраженной суммой на начало и конец периода, каждое изменение должно быть дополнительно раскрыто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4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Компоненты собственного капитала должны включать информацию по каждому классу собственного капитала, включая накопленный баланс в каждом классе прочего совокупного дохода и нераспределенной прибыли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4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Особенности учета корректировок, связанных с изменением учетной политики и исправлением ошибок, описаны в    МСФО 8</a:t>
            </a:r>
            <a:endParaRPr/>
          </a:p>
        </p:txBody>
      </p:sp>
      <p:sp>
        <p:nvSpPr>
          <p:cNvPr id="225" name="Google Shape;225;p3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 об изменениях в капитале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Примечания</a:t>
            </a:r>
            <a:endParaRPr/>
          </a:p>
        </p:txBody>
      </p:sp>
      <p:sp>
        <p:nvSpPr>
          <p:cNvPr id="231" name="Google Shape;231;p36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■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Раскрытие основных положений учетной политики.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■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Раскрытие информации, которая не может быть получена непосредственно из финансовых отчетов, а также не представленной непосредственно в отчетах, но необходимой для их понимания.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■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Общая информация о компании и определенных событиях: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Дивиденды, объявленные до даты утверждения отчетности;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Необъявленные кумулятивные дивиденды по привилегированным акциям;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Юридический и реальный адрес головного офиса предприятия;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Юридическая форма предприятия;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Описание характера операций и основной деятельности компании;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Название родительской компании, и кто является окончательной родительской компанией;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◻"/>
            </a:pPr>
            <a:r>
              <a:rPr lang="en-US" sz="1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Основные допущения о будущем и источники неопределенности.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■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Пояснения должны быть представлены в систематической манере и содержать ссылки на основные отчеты.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Google Shape;89;p17"/>
          <p:cNvGraphicFramePr/>
          <p:nvPr/>
        </p:nvGraphicFramePr>
        <p:xfrm>
          <a:off x="457200" y="1855787"/>
          <a:ext cx="8362925" cy="1884400"/>
        </p:xfrm>
        <a:graphic>
          <a:graphicData uri="http://schemas.openxmlformats.org/drawingml/2006/table">
            <a:tbl>
              <a:tblPr>
                <a:noFill/>
                <a:tableStyleId>{12E52A5A-5604-4E2A-8518-E234EC60AC9C}</a:tableStyleId>
              </a:tblPr>
              <a:tblGrid>
                <a:gridCol w="4183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9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Новые требования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Привычные «старые» требования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финансовом положении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Баланс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прибылях и убытках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прибылях и убытках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прочем совокупном доходе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350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денежном потоке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 движении денежных средств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об изменении капитала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 об изменениях капитала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Google Shape;90;p17"/>
          <p:cNvSpPr txBox="1">
            <a:spLocks noGrp="1"/>
          </p:cNvSpPr>
          <p:nvPr>
            <p:ph type="body" idx="4294967295"/>
          </p:nvPr>
        </p:nvSpPr>
        <p:spPr>
          <a:xfrm>
            <a:off x="482600" y="3860800"/>
            <a:ext cx="7977187" cy="251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Элементы финансовой отчетности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Активы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Обязательства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Капитал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Доходы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Прибыли и убытки</a:t>
            </a:r>
            <a:endParaRPr/>
          </a:p>
          <a:p>
            <a:pPr marL="57150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Noto Sans Symbols"/>
              <a:buChar char="■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Совокупный доход</a:t>
            </a: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4424362" y="2503487"/>
            <a:ext cx="144462" cy="574675"/>
          </a:xfrm>
          <a:prstGeom prst="rightBrace">
            <a:avLst>
              <a:gd name="adj1" fmla="val 8333"/>
              <a:gd name="adj2" fmla="val 50000"/>
            </a:avLst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Финансовая отчетность</a:t>
            </a:r>
            <a:endParaRPr/>
          </a:p>
        </p:txBody>
      </p:sp>
      <p:sp>
        <p:nvSpPr>
          <p:cNvPr id="93" name="Google Shape;93;p17"/>
          <p:cNvSpPr txBox="1"/>
          <p:nvPr/>
        </p:nvSpPr>
        <p:spPr>
          <a:xfrm>
            <a:off x="468312" y="1333500"/>
            <a:ext cx="58324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Состав финансовой отчетности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8"/>
          <p:cNvGrpSpPr/>
          <p:nvPr/>
        </p:nvGrpSpPr>
        <p:grpSpPr>
          <a:xfrm>
            <a:off x="468312" y="1916112"/>
            <a:ext cx="8424862" cy="3744912"/>
            <a:chOff x="295" y="1207"/>
            <a:chExt cx="5307" cy="2359"/>
          </a:xfrm>
        </p:grpSpPr>
        <p:sp>
          <p:nvSpPr>
            <p:cNvPr id="99" name="Google Shape;99;p18"/>
            <p:cNvSpPr txBox="1"/>
            <p:nvPr/>
          </p:nvSpPr>
          <p:spPr>
            <a:xfrm>
              <a:off x="295" y="1207"/>
              <a:ext cx="997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Изменения в чистых активах за период</a:t>
              </a:r>
              <a:endParaRPr/>
            </a:p>
          </p:txBody>
        </p:sp>
        <p:sp>
          <p:nvSpPr>
            <p:cNvPr id="100" name="Google Shape;100;p18"/>
            <p:cNvSpPr txBox="1"/>
            <p:nvPr/>
          </p:nvSpPr>
          <p:spPr>
            <a:xfrm>
              <a:off x="1383" y="1570"/>
              <a:ext cx="136" cy="46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8"/>
            <p:cNvSpPr txBox="1"/>
            <p:nvPr/>
          </p:nvSpPr>
          <p:spPr>
            <a:xfrm>
              <a:off x="1383" y="1661"/>
              <a:ext cx="136" cy="45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8"/>
            <p:cNvSpPr txBox="1"/>
            <p:nvPr/>
          </p:nvSpPr>
          <p:spPr>
            <a:xfrm>
              <a:off x="1610" y="1207"/>
              <a:ext cx="998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Совокупный доход за период</a:t>
              </a:r>
              <a:endParaRPr/>
            </a:p>
          </p:txBody>
        </p:sp>
        <p:sp>
          <p:nvSpPr>
            <p:cNvPr id="103" name="Google Shape;103;p18"/>
            <p:cNvSpPr txBox="1"/>
            <p:nvPr/>
          </p:nvSpPr>
          <p:spPr>
            <a:xfrm>
              <a:off x="2971" y="1207"/>
              <a:ext cx="1044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Эффект от изменения учетной политики</a:t>
              </a:r>
              <a:endParaRPr/>
            </a:p>
          </p:txBody>
        </p:sp>
        <p:sp>
          <p:nvSpPr>
            <p:cNvPr id="104" name="Google Shape;104;p18"/>
            <p:cNvSpPr txBox="1"/>
            <p:nvPr/>
          </p:nvSpPr>
          <p:spPr>
            <a:xfrm>
              <a:off x="4332" y="1207"/>
              <a:ext cx="1224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Операции с собственниками за период</a:t>
              </a:r>
              <a:endParaRPr/>
            </a:p>
          </p:txBody>
        </p:sp>
        <p:sp>
          <p:nvSpPr>
            <p:cNvPr id="105" name="Google Shape;105;p18"/>
            <p:cNvSpPr/>
            <p:nvPr/>
          </p:nvSpPr>
          <p:spPr>
            <a:xfrm>
              <a:off x="2699" y="1570"/>
              <a:ext cx="136" cy="136"/>
            </a:xfrm>
            <a:prstGeom prst="mathPlus">
              <a:avLst>
                <a:gd name="adj1" fmla="val 23520"/>
              </a:avLst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8"/>
            <p:cNvSpPr/>
            <p:nvPr/>
          </p:nvSpPr>
          <p:spPr>
            <a:xfrm>
              <a:off x="4105" y="1570"/>
              <a:ext cx="136" cy="136"/>
            </a:xfrm>
            <a:prstGeom prst="mathPlus">
              <a:avLst>
                <a:gd name="adj1" fmla="val 23520"/>
              </a:avLst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8"/>
            <p:cNvSpPr txBox="1"/>
            <p:nvPr/>
          </p:nvSpPr>
          <p:spPr>
            <a:xfrm>
              <a:off x="839" y="2659"/>
              <a:ext cx="998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Прибыли и убытки</a:t>
              </a:r>
              <a:endParaRPr/>
            </a:p>
          </p:txBody>
        </p:sp>
        <p:sp>
          <p:nvSpPr>
            <p:cNvPr id="108" name="Google Shape;108;p18"/>
            <p:cNvSpPr txBox="1"/>
            <p:nvPr/>
          </p:nvSpPr>
          <p:spPr>
            <a:xfrm>
              <a:off x="2245" y="2659"/>
              <a:ext cx="998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Прочие совокупные доходы и расходы</a:t>
              </a:r>
              <a:endParaRPr/>
            </a:p>
          </p:txBody>
        </p:sp>
        <p:sp>
          <p:nvSpPr>
            <p:cNvPr id="109" name="Google Shape;109;p18"/>
            <p:cNvSpPr txBox="1"/>
            <p:nvPr/>
          </p:nvSpPr>
          <p:spPr>
            <a:xfrm>
              <a:off x="4377" y="2659"/>
              <a:ext cx="1225" cy="907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-1143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Эмиссия акций</a:t>
              </a:r>
              <a:endParaRPr/>
            </a:p>
            <a:p>
              <a:pPr marL="0" marR="0" lvl="0" indent="-114300" algn="ctr" rtl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Выкуп акций</a:t>
              </a:r>
              <a:endParaRPr/>
            </a:p>
            <a:p>
              <a:pPr marL="0" marR="0" lvl="0" indent="-114300" algn="ctr" rtl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</a:pPr>
              <a:r>
                <a:rPr lang="en-US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Дивиденды</a:t>
              </a:r>
              <a:endParaRPr/>
            </a:p>
          </p:txBody>
        </p:sp>
        <p:sp>
          <p:nvSpPr>
            <p:cNvPr id="110" name="Google Shape;110;p18"/>
            <p:cNvSpPr/>
            <p:nvPr/>
          </p:nvSpPr>
          <p:spPr>
            <a:xfrm rot="5400000">
              <a:off x="1928" y="1162"/>
              <a:ext cx="317" cy="2767"/>
            </a:xfrm>
            <a:prstGeom prst="leftBrace">
              <a:avLst>
                <a:gd name="adj1" fmla="val 8333"/>
                <a:gd name="adj2" fmla="val 50000"/>
              </a:avLst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8"/>
            <p:cNvSpPr/>
            <p:nvPr/>
          </p:nvSpPr>
          <p:spPr>
            <a:xfrm>
              <a:off x="1973" y="3022"/>
              <a:ext cx="136" cy="136"/>
            </a:xfrm>
            <a:prstGeom prst="mathPlus">
              <a:avLst>
                <a:gd name="adj1" fmla="val 23520"/>
              </a:avLst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8"/>
            <p:cNvSpPr/>
            <p:nvPr/>
          </p:nvSpPr>
          <p:spPr>
            <a:xfrm>
              <a:off x="4876" y="2205"/>
              <a:ext cx="181" cy="363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8"/>
            <p:cNvSpPr txBox="1"/>
            <p:nvPr/>
          </p:nvSpPr>
          <p:spPr>
            <a:xfrm rot="5400000">
              <a:off x="4807" y="2359"/>
              <a:ext cx="318" cy="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8"/>
            <p:cNvSpPr/>
            <p:nvPr/>
          </p:nvSpPr>
          <p:spPr>
            <a:xfrm>
              <a:off x="2018" y="2160"/>
              <a:ext cx="136" cy="227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8"/>
            <p:cNvSpPr txBox="1"/>
            <p:nvPr/>
          </p:nvSpPr>
          <p:spPr>
            <a:xfrm rot="5400000">
              <a:off x="1972" y="2247"/>
              <a:ext cx="193" cy="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6" name="Google Shape;116;p1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Модель финансовой отчетности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Периодичность представления отчетности</a:t>
            </a:r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body" idx="1"/>
          </p:nvPr>
        </p:nvSpPr>
        <p:spPr>
          <a:xfrm>
            <a:off x="468312" y="1773237"/>
            <a:ext cx="7620000" cy="446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73112" lvl="1" indent="-4873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◻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меньшей мере, ежегодно (требование МСФО 1)</a:t>
            </a:r>
            <a:endParaRPr/>
          </a:p>
          <a:p>
            <a:pPr marL="773112" lvl="1" indent="-48736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◻"/>
            </a:pPr>
            <a:r>
              <a:rPr lang="en-US" sz="2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Промежуточная отчетность: желательно, по меньшей мере, за первые 6 месяцев финансового года (требование МСФО 34)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Основные цели МСФО</a:t>
            </a:r>
            <a:endParaRPr/>
          </a:p>
        </p:txBody>
      </p:sp>
      <p:sp>
        <p:nvSpPr>
          <p:cNvPr id="128" name="Google Shape;128;p20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Обеспечить представление информации: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 финансовом положении (отражается в отчете о финансовом положении);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 финансовых результатах (отражается в отчете о совокупном доходе);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 изменениях в финансовом положении (отражается в отчете о денежном потоке).</a:t>
            </a: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Качественная финансовая информация: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прозрачна для пользователя;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сравнима как по отчетным периодам, так и с отчетностью других компаний.</a:t>
            </a: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результат применения МСФО – объективное представление финансового положения и результатов деятельности предприятия, достигаемое за счет: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полного соответствия положениям МСФО;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выбора и применения учетной политики согласно МСФО 8;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представления уместной, надежной, сравнимой и понятной информации;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Noto Sans Symbols"/>
              <a:buChar char="■"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предоставления при необходимости дополнительной информации.</a:t>
            </a:r>
            <a:endParaRPr/>
          </a:p>
          <a:p>
            <a:pPr marL="342900" lvl="0" indent="-254000" algn="l" rtl="0">
              <a:spcBef>
                <a:spcPts val="280"/>
              </a:spcBef>
              <a:spcAft>
                <a:spcPts val="0"/>
              </a:spcAft>
              <a:buSzPts val="1400"/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Принципы МСФО, </a:t>
            </a:r>
            <a:b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раскрываемые в стандарте</a:t>
            </a:r>
            <a:endParaRPr/>
          </a:p>
        </p:txBody>
      </p:sp>
      <p:sp>
        <p:nvSpPr>
          <p:cNvPr id="134" name="Google Shape;134;p21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65112" lvl="0" indent="-2651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Основополагающие принципы:</a:t>
            </a:r>
            <a:endParaRPr/>
          </a:p>
          <a:p>
            <a:pPr marL="265112" lvl="0" indent="-26511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Метод начисления: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результаты операций признаются по факту их совершения и включаются в финансовую отчетность того периода, к которому они относятся (а не тогда, когда получены или уплачены деньги).</a:t>
            </a:r>
            <a:endParaRPr/>
          </a:p>
          <a:p>
            <a:pPr marL="265112" lvl="0" indent="-26511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Принцип соотнесения доходов и расходов (соответствия):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расходы признаются в ОПУ и ОСД на основе непосредственного сопоставления между понесенными затратами и заработанными доходами.</a:t>
            </a:r>
            <a:endParaRPr/>
          </a:p>
          <a:p>
            <a:pPr marL="265112" lvl="0" indent="-26511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Непрерывность деятельности: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r>
              <a:rPr lang="en-US" sz="16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предполагается, что компания продолжит деятельность, по крайней мере, в течение 12 месяцев после отчетной даты – не предполагается ликвидации или существенного сокращения масштабов деятельности.</a:t>
            </a:r>
            <a:endParaRPr/>
          </a:p>
          <a:p>
            <a:pPr marL="342900" lvl="0" indent="-241300" algn="l" rtl="0"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6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Принципы МСФО, </a:t>
            </a:r>
            <a:b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раскрываемые в стандарте</a:t>
            </a:r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Основополагающие принципы (2):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Предоставление сравнимой информации: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Обеспечение возможности сравнения информации за различные периоды деятельности компании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Последовательность представления: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Обеспечение сопоставимости отчетности компании за различные периоды ее деятельности</a:t>
            </a:r>
            <a:endParaRPr sz="17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Взаимозачет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Взаимозачет статей активов и обязательств, доходов и расходов не допускается, если это не оговорено стандартами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Существенность и агрегирование:</a:t>
            </a:r>
            <a:endParaRPr/>
          </a:p>
          <a:p>
            <a:pPr marL="539750" lvl="1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</a:pPr>
            <a:r>
              <a:rPr lang="en-US" sz="15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Раскрытие информации необходимо только для существенных статей. Статьи должны группироваться в классы с учетом существенности группировки</a:t>
            </a:r>
            <a:endParaRPr/>
          </a:p>
          <a:p>
            <a:pPr marL="342900" lvl="0" indent="-247650" algn="l" rtl="0">
              <a:spcBef>
                <a:spcPts val="300"/>
              </a:spcBef>
              <a:spcAft>
                <a:spcPts val="0"/>
              </a:spcAft>
              <a:buSzPts val="1500"/>
              <a:buNone/>
            </a:pPr>
            <a:endParaRPr sz="15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2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Соответствие и несоответствие</a:t>
            </a:r>
            <a:b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3200" b="1" i="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отчетности мсфо</a:t>
            </a:r>
            <a:endParaRPr/>
          </a:p>
        </p:txBody>
      </p:sp>
      <p:sp>
        <p:nvSpPr>
          <p:cNvPr id="146" name="Google Shape;146;p23"/>
          <p:cNvSpPr txBox="1">
            <a:spLocks noGrp="1"/>
          </p:cNvSpPr>
          <p:nvPr>
            <p:ph type="body" idx="1"/>
          </p:nvPr>
        </p:nvSpPr>
        <p:spPr>
          <a:xfrm>
            <a:off x="457200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Компания обязана в явном виде заявить в Примечаниях к финансовой отчетности о полном и безоговорочном соответствии всем положениям всех стандартов.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Признание (раскрытие) факта несоответствия какому-либо положению МСФО (например, вследствие положений применяемой учетной политики) не дает основания считать отчетность соответствующей МСФО.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■"/>
            </a:pPr>
            <a:r>
              <a:rPr lang="en-US" sz="20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Отступление от какого-либо положения МСФО допускается в исключительных случаях, если компания считает, что полное применение МСФО будет вводить пользователей в заблуждение. В данном случае необходимо раскрыть и объяснить причину неприменения конкретного положения МСФО, а также его влияние на финансовый результат (расчет отклонения).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Шаблон ОШБ-Самара (2)">
  <a:themeElements>
    <a:clrScheme name="Шаблон ОШБ-Самара (2) 9">
      <a:dk1>
        <a:srgbClr val="000000"/>
      </a:dk1>
      <a:lt1>
        <a:srgbClr val="FFFFFF"/>
      </a:lt1>
      <a:dk2>
        <a:srgbClr val="000000"/>
      </a:dk2>
      <a:lt2>
        <a:srgbClr val="440044"/>
      </a:lt2>
      <a:accent1>
        <a:srgbClr val="FFCCCC"/>
      </a:accent1>
      <a:accent2>
        <a:srgbClr val="790571"/>
      </a:accent2>
      <a:accent3>
        <a:srgbClr val="FFFFFF"/>
      </a:accent3>
      <a:accent4>
        <a:srgbClr val="000000"/>
      </a:accent4>
      <a:accent5>
        <a:srgbClr val="FFE2E2"/>
      </a:accent5>
      <a:accent6>
        <a:srgbClr val="6D0466"/>
      </a:accent6>
      <a:hlink>
        <a:srgbClr val="993366"/>
      </a:hlink>
      <a:folHlink>
        <a:srgbClr val="9F839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аблон ОШБ-Самара (2)">
  <a:themeElements>
    <a:clrScheme name="Шаблон ОШБ-Самара (2) 9">
      <a:dk1>
        <a:srgbClr val="000000"/>
      </a:dk1>
      <a:lt1>
        <a:srgbClr val="FFFFFF"/>
      </a:lt1>
      <a:dk2>
        <a:srgbClr val="000000"/>
      </a:dk2>
      <a:lt2>
        <a:srgbClr val="440044"/>
      </a:lt2>
      <a:accent1>
        <a:srgbClr val="FFCCCC"/>
      </a:accent1>
      <a:accent2>
        <a:srgbClr val="790571"/>
      </a:accent2>
      <a:accent3>
        <a:srgbClr val="FFFFFF"/>
      </a:accent3>
      <a:accent4>
        <a:srgbClr val="000000"/>
      </a:accent4>
      <a:accent5>
        <a:srgbClr val="FFE2E2"/>
      </a:accent5>
      <a:accent6>
        <a:srgbClr val="6D0466"/>
      </a:accent6>
      <a:hlink>
        <a:srgbClr val="993366"/>
      </a:hlink>
      <a:folHlink>
        <a:srgbClr val="9F839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1932</Words>
  <Application>Microsoft Macintosh PowerPoint</Application>
  <PresentationFormat>Экран (4:3)</PresentationFormat>
  <Paragraphs>243</Paragraphs>
  <Slides>22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Noto Sans Symbols</vt:lpstr>
      <vt:lpstr>1_Шаблон ОШБ-Самара (2)</vt:lpstr>
      <vt:lpstr>Шаблон ОШБ-Самара (2)</vt:lpstr>
      <vt:lpstr>МСФО (IAS) 1 ПРЕДСТАВЛЕНИЕ ФИНАНСОВОЙ ОТЧЕТНОСТИ</vt:lpstr>
      <vt:lpstr>Цель стандарта</vt:lpstr>
      <vt:lpstr>Финансовая отчетность</vt:lpstr>
      <vt:lpstr>Модель финансовой отчетности</vt:lpstr>
      <vt:lpstr>Периодичность представления отчетности</vt:lpstr>
      <vt:lpstr>Основные цели МСФО</vt:lpstr>
      <vt:lpstr>Принципы МСФО,  раскрываемые в стандарте</vt:lpstr>
      <vt:lpstr>Принципы МСФО,  раскрываемые в стандарте</vt:lpstr>
      <vt:lpstr>Соответствие и несоответствие отчетности мсфо</vt:lpstr>
      <vt:lpstr>Отчет о финансовом положении (баланс)</vt:lpstr>
      <vt:lpstr>Отчет о финансовом положении (баланс)</vt:lpstr>
      <vt:lpstr>Отчет о финансовом положении</vt:lpstr>
      <vt:lpstr>Отчет о финансовом положении</vt:lpstr>
      <vt:lpstr>Отчет о совокупном доходе</vt:lpstr>
      <vt:lpstr>Прочие совокупные доходы</vt:lpstr>
      <vt:lpstr>Отчет о совокупном доходе</vt:lpstr>
      <vt:lpstr>Отчет о совокупном доходе</vt:lpstr>
      <vt:lpstr>Отчет о прибылях и убытках формат «по характеру расходов»</vt:lpstr>
      <vt:lpstr>Отчет о прибылях и убытках формат «по функции»</vt:lpstr>
      <vt:lpstr>Отчет об изменениях в капитале</vt:lpstr>
      <vt:lpstr>Отчет об изменениях в капитале</vt:lpstr>
      <vt:lpstr>Примечания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МСФО (IAS) 1 ПРЕДСТАВЛЕНИЕ ФИНАНСОВОЙ ОТЧЕТНОСТИ</dc:title>
  <cp:lastModifiedBy>avkirel@gmail.com</cp:lastModifiedBy>
  <cp:revision>1</cp:revision>
  <dcterms:modified xsi:type="dcterms:W3CDTF">2020-11-21T12:16:26Z</dcterms:modified>
</cp:coreProperties>
</file>