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43"/>
  </p:notes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312" r:id="rId41"/>
    <p:sldId id="313" r:id="rId4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B31956D-6D59-4B5B-92B1-98EBBB632577}">
  <a:tblStyle styleId="{FB31956D-6D59-4B5B-92B1-98EBBB632577}" styleName="Table_0">
    <a:wholeTbl>
      <a:tcTxStyle b="off" i="off">
        <a:font>
          <a:latin typeface="Lucida Sans Unicode"/>
          <a:ea typeface="Lucida Sans Unicode"/>
          <a:cs typeface="Lucida Sans Unicode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F0F4"/>
          </a:solidFill>
        </a:fill>
      </a:tcStyle>
    </a:wholeTbl>
    <a:band1H>
      <a:tcTxStyle/>
      <a:tcStyle>
        <a:tcBdr/>
        <a:fill>
          <a:solidFill>
            <a:srgbClr val="CCDFE8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CDFE8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Lucida Sans Unicode"/>
          <a:ea typeface="Lucida Sans Unicode"/>
          <a:cs typeface="Lucida Sans Unicode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Lucida Sans Unicode"/>
          <a:ea typeface="Lucida Sans Unicode"/>
          <a:cs typeface="Lucida Sans Unicode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Lucida Sans Unicode"/>
          <a:ea typeface="Lucida Sans Unicode"/>
          <a:cs typeface="Lucida Sans Unicode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Lucida Sans Unicode"/>
          <a:ea typeface="Lucida Sans Unicode"/>
          <a:cs typeface="Lucida Sans Unicode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8" name="Google Shape;418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4" name="Google Shape;274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>
            <a:gsLst>
              <a:gs pos="0">
                <a:srgbClr val="007795"/>
              </a:gs>
              <a:gs pos="55000">
                <a:srgbClr val="47BBE0"/>
              </a:gs>
              <a:gs pos="100000">
                <a:srgbClr val="007795"/>
              </a:gs>
            </a:gsLst>
            <a:lin ang="30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21" name="Google Shape;21;p2"/>
          <p:cNvSpPr txBox="1"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ucida Sans"/>
              <a:buNone/>
              <a:defRPr sz="4800" b="1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R="64008" lvl="0" algn="r">
              <a:spcBef>
                <a:spcPts val="400"/>
              </a:spcBef>
              <a:spcAft>
                <a:spcPts val="0"/>
              </a:spcAft>
              <a:buSzPts val="1836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324"/>
              </a:spcBef>
              <a:spcAft>
                <a:spcPts val="0"/>
              </a:spcAft>
              <a:buSzPts val="1800"/>
              <a:buNone/>
              <a:defRPr/>
            </a:lvl2pPr>
            <a:lvl3pPr lvl="2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3pPr>
            <a:lvl4pPr lvl="3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4pPr>
            <a:lvl5pPr lvl="4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5pPr>
            <a:lvl6pPr lvl="5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5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24" name="Google Shape;24;p2"/>
            <p:cNvSpPr/>
            <p:nvPr/>
          </p:nvSpPr>
          <p:spPr>
            <a:xfrm>
              <a:off x="1687513" y="4832896"/>
              <a:ext cx="7456487" cy="518816"/>
            </a:xfrm>
            <a:custGeom>
              <a:avLst/>
              <a:gdLst/>
              <a:ahLst/>
              <a:cxnLst/>
              <a:rect l="l" t="t" r="r" b="b"/>
              <a:pathLst>
                <a:path w="4697" h="367" extrusionOk="0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rgbClr val="9CCADC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5443" y="5135526"/>
              <a:ext cx="9108557" cy="838200"/>
            </a:xfrm>
            <a:custGeom>
              <a:avLst/>
              <a:gdLst/>
              <a:ahLst/>
              <a:cxnLst/>
              <a:rect l="l" t="t" r="r" b="b"/>
              <a:pathLst>
                <a:path w="5760" h="528" extrusionOk="0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0" y="4883888"/>
              <a:ext cx="9144000" cy="1981200"/>
            </a:xfrm>
            <a:custGeom>
              <a:avLst/>
              <a:gdLst/>
              <a:ahLst/>
              <a:cxnLst/>
              <a:rect l="l" t="t" r="r" b="b"/>
              <a:pathLst>
                <a:path w="5760" h="1248" extrusionOk="0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 amt="50000"/>
              </a:blip>
              <a:tile tx="0" ty="0" sx="50000" sy="50000" flip="none" algn="t"/>
            </a:blip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endParaRPr>
            </a:p>
          </p:txBody>
        </p:sp>
        <p:cxnSp>
          <p:nvCxnSpPr>
            <p:cNvPr id="27" name="Google Shape;27;p2"/>
            <p:cNvCxnSpPr/>
            <p:nvPr/>
          </p:nvCxnSpPr>
          <p:spPr>
            <a:xfrm>
              <a:off x="-3765" y="4880373"/>
              <a:ext cx="9147765" cy="839943"/>
            </a:xfrm>
            <a:prstGeom prst="straightConnector1">
              <a:avLst/>
            </a:prstGeom>
            <a:noFill/>
            <a:ln w="12050" cap="flat" cmpd="sng">
              <a:solidFill>
                <a:srgbClr val="93C5D8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28" name="Google Shape;28;p2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E7F0F4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lvl="1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lvl="2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lvl="3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lvl="4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0" lvl="5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0" lvl="6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0" lvl="7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0" lvl="8" indent="0" algn="r">
              <a:spcBef>
                <a:spcPts val="0"/>
              </a:spcBef>
              <a:buNone/>
              <a:defRPr sz="1000" b="0">
                <a:solidFill>
                  <a:srgbClr val="FFFFFF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2"/>
          <p:cNvSpPr txBox="1">
            <a:spLocks noGrp="1"/>
          </p:cNvSpPr>
          <p:nvPr>
            <p:ph type="title"/>
          </p:nvPr>
        </p:nvSpPr>
        <p:spPr>
          <a:xfrm rot="5400000">
            <a:off x="4936367" y="2182285"/>
            <a:ext cx="5592761" cy="1777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2"/>
          <p:cNvSpPr txBox="1">
            <a:spLocks noGrp="1"/>
          </p:cNvSpPr>
          <p:nvPr>
            <p:ph type="body" idx="1"/>
          </p:nvPr>
        </p:nvSpPr>
        <p:spPr>
          <a:xfrm rot="5400000">
            <a:off x="823120" y="-91279"/>
            <a:ext cx="5592760" cy="6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6324" algn="l">
              <a:spcBef>
                <a:spcPts val="400"/>
              </a:spcBef>
              <a:spcAft>
                <a:spcPts val="0"/>
              </a:spcAft>
              <a:buSzPts val="1224"/>
              <a:buChar char="🞂"/>
              <a:defRPr/>
            </a:lvl1pPr>
            <a:lvl2pPr marL="914400" lvl="1" indent="-342900" algn="l">
              <a:spcBef>
                <a:spcPts val="324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99" name="Google Shape;99;p12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2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2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6324" algn="l">
              <a:spcBef>
                <a:spcPts val="400"/>
              </a:spcBef>
              <a:spcAft>
                <a:spcPts val="0"/>
              </a:spcAft>
              <a:buSzPts val="1224"/>
              <a:buChar char="🞂"/>
              <a:defRPr/>
            </a:lvl1pPr>
            <a:lvl2pPr marL="914400" lvl="1" indent="-342900" algn="l">
              <a:spcBef>
                <a:spcPts val="324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3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Lucida Sans"/>
              <a:buNone/>
              <a:defRPr sz="4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564"/>
              <a:buNone/>
              <a:defRPr sz="23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324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35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35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35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2" name="Google Shape;52;p5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w="9525" cap="rnd" cmpd="sng">
            <a:solidFill>
              <a:srgbClr val="20768B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25400" dir="5400000">
              <a:srgbClr val="000000">
                <a:alpha val="4588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53" name="Google Shape;53;p5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w="9525" cap="rnd" cmpd="sng">
            <a:solidFill>
              <a:srgbClr val="20768B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25400" dir="5400000">
              <a:srgbClr val="000000">
                <a:alpha val="4588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6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9504" algn="l">
              <a:spcBef>
                <a:spcPts val="400"/>
              </a:spcBef>
              <a:spcAft>
                <a:spcPts val="0"/>
              </a:spcAft>
              <a:buSzPts val="1904"/>
              <a:buChar char="🞂"/>
              <a:defRPr sz="2800"/>
            </a:lvl1pPr>
            <a:lvl2pPr marL="914400" lvl="1" indent="-381000" algn="l">
              <a:spcBef>
                <a:spcPts val="324"/>
              </a:spcBef>
              <a:spcAft>
                <a:spcPts val="0"/>
              </a:spcAft>
              <a:buSzPts val="2400"/>
              <a:buChar char="◦"/>
              <a:defRPr sz="2400"/>
            </a:lvl2pPr>
            <a:lvl3pPr marL="1371600" lvl="2" indent="-355600" algn="l">
              <a:spcBef>
                <a:spcPts val="350"/>
              </a:spcBef>
              <a:spcAft>
                <a:spcPts val="0"/>
              </a:spcAft>
              <a:buSzPts val="2000"/>
              <a:buChar char="●"/>
              <a:defRPr sz="2000"/>
            </a:lvl3pPr>
            <a:lvl4pPr marL="1828800" lvl="3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 sz="18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6"/>
          <p:cNvSpPr txBox="1">
            <a:spLocks noGrp="1"/>
          </p:cNvSpPr>
          <p:nvPr>
            <p:ph type="body" idx="2"/>
          </p:nvPr>
        </p:nvSpPr>
        <p:spPr>
          <a:xfrm>
            <a:off x="4648200" y="1481328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9504" algn="l">
              <a:spcBef>
                <a:spcPts val="400"/>
              </a:spcBef>
              <a:spcAft>
                <a:spcPts val="0"/>
              </a:spcAft>
              <a:buSzPts val="1904"/>
              <a:buChar char="🞂"/>
              <a:defRPr sz="2800"/>
            </a:lvl1pPr>
            <a:lvl2pPr marL="914400" lvl="1" indent="-381000" algn="l">
              <a:spcBef>
                <a:spcPts val="324"/>
              </a:spcBef>
              <a:spcAft>
                <a:spcPts val="0"/>
              </a:spcAft>
              <a:buSzPts val="2400"/>
              <a:buChar char="◦"/>
              <a:defRPr sz="2400"/>
            </a:lvl2pPr>
            <a:lvl3pPr marL="1371600" lvl="2" indent="-355600" algn="l">
              <a:spcBef>
                <a:spcPts val="350"/>
              </a:spcBef>
              <a:spcAft>
                <a:spcPts val="0"/>
              </a:spcAft>
              <a:buSzPts val="2000"/>
              <a:buChar char="●"/>
              <a:defRPr sz="2000"/>
            </a:lvl3pPr>
            <a:lvl4pPr marL="1828800" lvl="3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 sz="18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7" name="Google Shape;57;p6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6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6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0" name="Google Shape;60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7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7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5" name="Google Shape;65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8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8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bg>
      <p:bgPr>
        <a:blipFill rotWithShape="1">
          <a:blip r:embed="rId2">
            <a:alphaModFix/>
          </a:blip>
          <a:tile tx="0" ty="0" sx="50000" sy="50000" flip="none" algn="tl"/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9"/>
          <p:cNvSpPr txBox="1"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Lucida Sans"/>
              <a:buNone/>
              <a:defRPr sz="2500" b="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body" idx="1"/>
          </p:nvPr>
        </p:nvSpPr>
        <p:spPr>
          <a:xfrm>
            <a:off x="4419600" y="5355102"/>
            <a:ext cx="3974592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spcBef>
                <a:spcPts val="400"/>
              </a:spcBef>
              <a:spcAft>
                <a:spcPts val="0"/>
              </a:spcAft>
              <a:buSzPts val="1088"/>
              <a:buNone/>
              <a:defRPr sz="1600"/>
            </a:lvl1pPr>
            <a:lvl2pPr marL="914400" lvl="1" indent="-228600" algn="l">
              <a:spcBef>
                <a:spcPts val="324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35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35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35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73" name="Google Shape;73;p9"/>
          <p:cNvSpPr txBox="1">
            <a:spLocks noGrp="1"/>
          </p:cNvSpPr>
          <p:nvPr>
            <p:ph type="body" idx="2"/>
          </p:nvPr>
        </p:nvSpPr>
        <p:spPr>
          <a:xfrm>
            <a:off x="914400" y="274320"/>
            <a:ext cx="7479792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66776" algn="l">
              <a:spcBef>
                <a:spcPts val="400"/>
              </a:spcBef>
              <a:spcAft>
                <a:spcPts val="0"/>
              </a:spcAft>
              <a:buSzPts val="2176"/>
              <a:buChar char="🞂"/>
              <a:defRPr sz="3200"/>
            </a:lvl1pPr>
            <a:lvl2pPr marL="914400" lvl="1" indent="-406400" algn="l">
              <a:spcBef>
                <a:spcPts val="324"/>
              </a:spcBef>
              <a:spcAft>
                <a:spcPts val="0"/>
              </a:spcAft>
              <a:buSzPts val="2800"/>
              <a:buChar char="◦"/>
              <a:defRPr sz="2800"/>
            </a:lvl2pPr>
            <a:lvl3pPr marL="1371600" lvl="2" indent="-381000" algn="l">
              <a:spcBef>
                <a:spcPts val="350"/>
              </a:spcBef>
              <a:spcAft>
                <a:spcPts val="0"/>
              </a:spcAft>
              <a:buSzPts val="2400"/>
              <a:buChar char="●"/>
              <a:defRPr sz="2400"/>
            </a:lvl3pPr>
            <a:lvl4pPr marL="1828800" lvl="3" indent="-355600" algn="l">
              <a:spcBef>
                <a:spcPts val="35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algn="l">
              <a:spcBef>
                <a:spcPts val="350"/>
              </a:spcBef>
              <a:spcAft>
                <a:spcPts val="0"/>
              </a:spcAft>
              <a:buSzPts val="2000"/>
              <a:buChar char="●"/>
              <a:defRPr sz="20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74" name="Google Shape;74;p9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9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9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0"/>
          <p:cNvSpPr txBox="1">
            <a:spLocks noGrp="1"/>
          </p:cNvSpPr>
          <p:nvPr>
            <p:ph type="body" idx="1"/>
          </p:nvPr>
        </p:nvSpPr>
        <p:spPr>
          <a:xfrm>
            <a:off x="1141232" y="5443402"/>
            <a:ext cx="7162800" cy="64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lvl1pPr marL="457200" marR="18288" lvl="0" indent="-228600" algn="r">
              <a:spcBef>
                <a:spcPts val="400"/>
              </a:spcBef>
              <a:spcAft>
                <a:spcPts val="0"/>
              </a:spcAft>
              <a:buSzPts val="952"/>
              <a:buNone/>
              <a:defRPr sz="1400"/>
            </a:lvl1pPr>
            <a:lvl2pPr marL="914400" lvl="1" indent="-304800" algn="l">
              <a:spcBef>
                <a:spcPts val="324"/>
              </a:spcBef>
              <a:spcAft>
                <a:spcPts val="0"/>
              </a:spcAft>
              <a:buSzPts val="1200"/>
              <a:buChar char="◦"/>
              <a:defRPr sz="1200"/>
            </a:lvl2pPr>
            <a:lvl3pPr marL="1371600" lvl="2" indent="-292100" algn="l">
              <a:spcBef>
                <a:spcPts val="350"/>
              </a:spcBef>
              <a:spcAft>
                <a:spcPts val="0"/>
              </a:spcAft>
              <a:buSzPts val="1000"/>
              <a:buChar char="●"/>
              <a:defRPr sz="1000"/>
            </a:lvl3pPr>
            <a:lvl4pPr marL="1828800" lvl="3" indent="-285750" algn="l">
              <a:spcBef>
                <a:spcPts val="350"/>
              </a:spcBef>
              <a:spcAft>
                <a:spcPts val="0"/>
              </a:spcAft>
              <a:buSzPts val="900"/>
              <a:buChar char="●"/>
              <a:defRPr sz="900"/>
            </a:lvl4pPr>
            <a:lvl5pPr marL="2286000" lvl="4" indent="-285750" algn="l">
              <a:spcBef>
                <a:spcPts val="350"/>
              </a:spcBef>
              <a:spcAft>
                <a:spcPts val="0"/>
              </a:spcAft>
              <a:buSzPts val="900"/>
              <a:buChar char="●"/>
              <a:defRPr sz="900"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79" name="Google Shape;79;p10"/>
          <p:cNvSpPr>
            <a:spLocks noGrp="1"/>
          </p:cNvSpPr>
          <p:nvPr>
            <p:ph type="pic" idx="2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176"/>
              <a:buFont typeface="Noto Sans Symbols"/>
              <a:buNone/>
              <a:defRPr sz="32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R="0" lvl="1" algn="l" rtl="0"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  <a:defRPr sz="23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R="0" lvl="2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Noto Sans Symbols"/>
              <a:buChar char="●"/>
              <a:defRPr sz="21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R="0" lvl="3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Noto Sans Symbols"/>
              <a:buChar char="●"/>
              <a:defRPr sz="19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R="0" lvl="4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R="0" lvl="5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■"/>
              <a:defRPr sz="18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R="0" lvl="6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R="0" lvl="7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R="0" lvl="8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80" name="Google Shape;80;p10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0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0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lvl="1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lvl="2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lvl="3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lvl="4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0" lvl="5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0" lvl="6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0" lvl="7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0" lvl="8" indent="0" algn="r">
              <a:spcBef>
                <a:spcPts val="0"/>
              </a:spcBef>
              <a:buNone/>
              <a:defRPr sz="1000" b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3" name="Google Shape;83;p10"/>
          <p:cNvSpPr txBox="1"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Lucida Sans"/>
              <a:buNone/>
              <a:defRPr sz="3000" b="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0"/>
          <p:cNvSpPr/>
          <p:nvPr/>
        </p:nvSpPr>
        <p:spPr>
          <a:xfrm>
            <a:off x="499273" y="5944936"/>
            <a:ext cx="4940624" cy="921076"/>
          </a:xfrm>
          <a:custGeom>
            <a:avLst/>
            <a:gdLst/>
            <a:ahLst/>
            <a:cxnLst/>
            <a:rect l="l" t="t" r="r" b="b"/>
            <a:pathLst>
              <a:path w="7485" h="337" extrusionOk="0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CCADC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85" name="Google Shape;85;p10"/>
          <p:cNvSpPr/>
          <p:nvPr/>
        </p:nvSpPr>
        <p:spPr>
          <a:xfrm>
            <a:off x="485717" y="5939011"/>
            <a:ext cx="3690451" cy="933450"/>
          </a:xfrm>
          <a:custGeom>
            <a:avLst/>
            <a:gdLst/>
            <a:ahLst/>
            <a:cxnLst/>
            <a:rect l="l" t="t" r="r" b="b"/>
            <a:pathLst>
              <a:path w="5591" h="588" extrusionOk="0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86" name="Google Shape;86;p10"/>
          <p:cNvSpPr/>
          <p:nvPr/>
        </p:nvSpPr>
        <p:spPr>
          <a:xfrm>
            <a:off x="-6042" y="5791253"/>
            <a:ext cx="3402314" cy="1080868"/>
          </a:xfrm>
          <a:prstGeom prst="rtTriangle">
            <a:avLst/>
          </a:prstGeom>
          <a:blipFill rotWithShape="1">
            <a:blip r:embed="rId2">
              <a:alphaModFix amt="50000"/>
            </a:blip>
            <a:tile tx="0" ty="0" sx="50000" sy="50000" flip="none" algn="t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cxnSp>
        <p:nvCxnSpPr>
          <p:cNvPr id="87" name="Google Shape;87;p10"/>
          <p:cNvCxnSpPr/>
          <p:nvPr/>
        </p:nvCxnSpPr>
        <p:spPr>
          <a:xfrm>
            <a:off x="-9237" y="5787738"/>
            <a:ext cx="3405509" cy="1084383"/>
          </a:xfrm>
          <a:prstGeom prst="straightConnector1">
            <a:avLst/>
          </a:prstGeom>
          <a:noFill/>
          <a:ln w="12050" cap="flat" cmpd="sng">
            <a:solidFill>
              <a:srgbClr val="93C5D8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8" name="Google Shape;88;p10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w="9525" cap="rnd" cmpd="sng">
            <a:solidFill>
              <a:srgbClr val="20768B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25400" dir="5400000">
              <a:srgbClr val="000000">
                <a:alpha val="4588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89" name="Google Shape;89;p10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w="9525" cap="rnd" cmpd="sng">
            <a:solidFill>
              <a:srgbClr val="20768B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25400" dir="5400000">
              <a:srgbClr val="000000">
                <a:alpha val="4588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1"/>
          <p:cNvSpPr txBox="1">
            <a:spLocks noGrp="1"/>
          </p:cNvSpPr>
          <p:nvPr>
            <p:ph type="body" idx="1"/>
          </p:nvPr>
        </p:nvSpPr>
        <p:spPr>
          <a:xfrm rot="5400000">
            <a:off x="2378964" y="-440436"/>
            <a:ext cx="4386071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6324" algn="l">
              <a:spcBef>
                <a:spcPts val="400"/>
              </a:spcBef>
              <a:spcAft>
                <a:spcPts val="0"/>
              </a:spcAft>
              <a:buSzPts val="1224"/>
              <a:buChar char="🞂"/>
              <a:defRPr/>
            </a:lvl1pPr>
            <a:lvl2pPr marL="914400" lvl="1" indent="-342900" algn="l">
              <a:spcBef>
                <a:spcPts val="324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7pPr>
            <a:lvl8pPr marL="3657600" lvl="7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8pPr>
            <a:lvl9pPr marL="4114800" lvl="8" indent="-342900" algn="l">
              <a:spcBef>
                <a:spcPts val="35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1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1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1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499273" y="5944936"/>
            <a:ext cx="4940624" cy="921076"/>
          </a:xfrm>
          <a:custGeom>
            <a:avLst/>
            <a:gdLst/>
            <a:ahLst/>
            <a:cxnLst/>
            <a:rect l="l" t="t" r="r" b="b"/>
            <a:pathLst>
              <a:path w="7485" h="337" extrusionOk="0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CCADC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11" name="Google Shape;11;p1"/>
          <p:cNvSpPr/>
          <p:nvPr/>
        </p:nvSpPr>
        <p:spPr>
          <a:xfrm>
            <a:off x="485717" y="5939011"/>
            <a:ext cx="3690451" cy="933450"/>
          </a:xfrm>
          <a:custGeom>
            <a:avLst/>
            <a:gdLst/>
            <a:ahLst/>
            <a:cxnLst/>
            <a:rect l="l" t="t" r="r" b="b"/>
            <a:pathLst>
              <a:path w="5591" h="588" extrusionOk="0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12" name="Google Shape;12;p1"/>
          <p:cNvSpPr/>
          <p:nvPr/>
        </p:nvSpPr>
        <p:spPr>
          <a:xfrm>
            <a:off x="-6042" y="5791253"/>
            <a:ext cx="3402314" cy="1080868"/>
          </a:xfrm>
          <a:prstGeom prst="rtTriangle">
            <a:avLst/>
          </a:prstGeom>
          <a:blipFill rotWithShape="1">
            <a:blip r:embed="rId12">
              <a:alphaModFix amt="50000"/>
            </a:blip>
            <a:tile tx="0" ty="0" sx="50000" sy="50000" flip="none" algn="t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cxnSp>
        <p:nvCxnSpPr>
          <p:cNvPr id="13" name="Google Shape;13;p1"/>
          <p:cNvCxnSpPr/>
          <p:nvPr/>
        </p:nvCxnSpPr>
        <p:spPr>
          <a:xfrm>
            <a:off x="-9237" y="5787738"/>
            <a:ext cx="3405509" cy="1084383"/>
          </a:xfrm>
          <a:prstGeom prst="straightConnector1">
            <a:avLst/>
          </a:prstGeom>
          <a:noFill/>
          <a:ln w="12050" cap="flat" cmpd="sng">
            <a:solidFill>
              <a:srgbClr val="93C5D8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  <a:defRPr sz="4100" b="1" i="0" u="none" strike="noStrike" cap="none">
                <a:solidFill>
                  <a:schemeClr val="dk2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5186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🞂"/>
              <a:defRPr sz="27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914400" marR="0" lvl="1" indent="-374650" algn="l" rtl="0"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  <a:defRPr sz="23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1371600" marR="0" lvl="2" indent="-361950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Noto Sans Symbols"/>
              <a:buChar char="●"/>
              <a:defRPr sz="21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1828800" marR="0" lvl="3" indent="-349250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Noto Sans Symbols"/>
              <a:buChar char="●"/>
              <a:defRPr sz="19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2286000" marR="0" lvl="4" indent="-342900" algn="l" rtl="0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2743200" marR="0" lvl="5" indent="-342900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■"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3200400" marR="0" lvl="6" indent="-330200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3657600" marR="0" lvl="7" indent="-330200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4114800" marR="0" lvl="8" indent="-330200" algn="l" rtl="0"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■"/>
              <a:defRPr sz="16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16" name="Google Shape;16;p1"/>
          <p:cNvSpPr txBox="1">
            <a:spLocks noGrp="1"/>
          </p:cNvSpPr>
          <p:nvPr>
            <p:ph type="dt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17" name="Google Shape;17;p1"/>
          <p:cNvSpPr txBox="1">
            <a:spLocks noGrp="1"/>
          </p:cNvSpPr>
          <p:nvPr>
            <p:ph type="ft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18" name="Google Shape;18;p1"/>
          <p:cNvSpPr txBox="1">
            <a:spLocks noGrp="1"/>
          </p:cNvSpPr>
          <p:nvPr>
            <p:ph type="sldNum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u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0"/>
          <p:cNvSpPr txBox="1"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ucida Sans"/>
              <a:buNone/>
            </a:pPr>
            <a:r>
              <a:rPr lang="ru-RU"/>
              <a:t>Кредитно-денежная система</a:t>
            </a:r>
            <a:endParaRPr/>
          </a:p>
        </p:txBody>
      </p:sp>
      <p:sp>
        <p:nvSpPr>
          <p:cNvPr id="219" name="Google Shape;219;p30"/>
          <p:cNvSpPr txBox="1"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64008" lvl="0" indent="0" algn="r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0" marR="64008" lvl="0" indent="0" algn="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Тема 5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9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/>
              <a:t>это кредитная организация, имеющая исключительное право осуществлять следующие банковские операции: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Font typeface="Noto Sans Symbols"/>
              <a:buChar char="⮚"/>
            </a:pPr>
            <a:r>
              <a:rPr lang="ru-RU"/>
              <a:t> привлечение во вклады средств физических и юридических лиц; 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Font typeface="Noto Sans Symbols"/>
              <a:buChar char="⮚"/>
            </a:pPr>
            <a:r>
              <a:rPr lang="ru-RU"/>
              <a:t>размещение указанных средств от своего имени и за свой счет; 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Font typeface="Noto Sans Symbols"/>
              <a:buChar char="⮚"/>
            </a:pPr>
            <a:r>
              <a:rPr lang="ru-RU"/>
              <a:t>открытие и ведение банковских счетов физических и юридических лиц. </a:t>
            </a:r>
            <a:endParaRPr/>
          </a:p>
        </p:txBody>
      </p:sp>
      <p:sp>
        <p:nvSpPr>
          <p:cNvPr id="284" name="Google Shape;284;p3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Коммерческий банк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0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98"/>
              <a:buNone/>
            </a:pPr>
            <a:r>
              <a:rPr lang="ru-RU" sz="2497"/>
              <a:t>Операции по размещению средств коммерческого банка в целях получения дохода и создания условий для проведения банковских операций: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Char char="🞂"/>
            </a:pPr>
            <a:r>
              <a:rPr lang="ru-RU" sz="2497" b="1"/>
              <a:t>кредитные</a:t>
            </a:r>
            <a:r>
              <a:rPr lang="ru-RU" sz="2497"/>
              <a:t> операции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Char char="🞂"/>
            </a:pPr>
            <a:r>
              <a:rPr lang="ru-RU" sz="2497" b="1"/>
              <a:t>инвестиционные</a:t>
            </a:r>
            <a:r>
              <a:rPr lang="ru-RU" sz="2497"/>
              <a:t> операции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Char char="🞂"/>
            </a:pPr>
            <a:r>
              <a:rPr lang="ru-RU" sz="2497"/>
              <a:t>операции по </a:t>
            </a:r>
            <a:r>
              <a:rPr lang="ru-RU" sz="2497" b="1"/>
              <a:t>формированию имущества</a:t>
            </a:r>
            <a:r>
              <a:rPr lang="ru-RU" sz="2497"/>
              <a:t> банка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Char char="🞂"/>
            </a:pPr>
            <a:r>
              <a:rPr lang="ru-RU" sz="2497" b="1"/>
              <a:t>расчетно-кассовые </a:t>
            </a:r>
            <a:r>
              <a:rPr lang="ru-RU" sz="2497"/>
              <a:t>операции,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Char char="🞂"/>
            </a:pPr>
            <a:r>
              <a:rPr lang="ru-RU" sz="2497" b="1"/>
              <a:t>комиссионно-посреднические</a:t>
            </a:r>
            <a:r>
              <a:rPr lang="ru-RU" sz="2497"/>
              <a:t>: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Font typeface="Noto Sans Symbols"/>
              <a:buChar char="✔"/>
            </a:pPr>
            <a:r>
              <a:rPr lang="ru-RU" sz="2497" i="1"/>
              <a:t>Лизинг</a:t>
            </a:r>
            <a:r>
              <a:rPr lang="ru-RU" sz="2497"/>
              <a:t> – долгосрочная аренда с правом выкупа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Font typeface="Noto Sans Symbols"/>
              <a:buChar char="✔"/>
            </a:pPr>
            <a:r>
              <a:rPr lang="ru-RU" sz="2497" i="1"/>
              <a:t>Факторинг</a:t>
            </a:r>
            <a:r>
              <a:rPr lang="ru-RU" sz="2497"/>
              <a:t> – выкуп краткосрочной дебиторской задолженности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98"/>
              <a:buFont typeface="Noto Sans Symbols"/>
              <a:buChar char="✔"/>
            </a:pPr>
            <a:r>
              <a:rPr lang="ru-RU" sz="2497" i="1"/>
              <a:t>Траст</a:t>
            </a:r>
            <a:r>
              <a:rPr lang="ru-RU" sz="2497"/>
              <a:t> – доверительное управление</a:t>
            </a:r>
            <a:endParaRPr/>
          </a:p>
        </p:txBody>
      </p:sp>
      <p:sp>
        <p:nvSpPr>
          <p:cNvPr id="290" name="Google Shape;290;p4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Активные операции коммерческого банка</a:t>
            </a:r>
            <a:endParaRPr sz="369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1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/>
              <a:t>Операции по мобилизации средств: 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Привлечение кредитов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Привлечение вкладов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Получение кредитов от других банков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Эмиссия собственных ценных бумаг</a:t>
            </a:r>
            <a:endParaRPr/>
          </a:p>
        </p:txBody>
      </p:sp>
      <p:sp>
        <p:nvSpPr>
          <p:cNvPr id="296" name="Google Shape;296;p4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Пассивные операции коммерческого банка</a:t>
            </a:r>
            <a:endParaRPr sz="369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2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98"/>
              <a:buNone/>
            </a:pPr>
            <a:r>
              <a:rPr lang="ru-RU" sz="2497" b="1"/>
              <a:t>Кредитная организация, имеющая право </a:t>
            </a:r>
            <a:r>
              <a:rPr lang="ru-RU" sz="2497"/>
              <a:t>осуществлять отдельные банковские операции.</a:t>
            </a:r>
            <a:endParaRPr/>
          </a:p>
          <a:p>
            <a:pPr marL="109728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98"/>
              <a:buNone/>
            </a:pPr>
            <a:endParaRPr sz="2497"/>
          </a:p>
          <a:p>
            <a:pPr marL="109728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98"/>
              <a:buNone/>
            </a:pPr>
            <a:r>
              <a:rPr lang="ru-RU" sz="2497" b="1"/>
              <a:t>В РФ:</a:t>
            </a:r>
            <a:endParaRPr sz="2497"/>
          </a:p>
          <a:p>
            <a:pPr marL="365760" lvl="0" indent="-25603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98"/>
              <a:buChar char="🞂"/>
            </a:pPr>
            <a:r>
              <a:rPr lang="ru-RU" sz="2497"/>
              <a:t>узко специализированы - существуют лишь в сфере расчётов.</a:t>
            </a:r>
            <a:endParaRPr/>
          </a:p>
          <a:p>
            <a:pPr marL="365760" lvl="0" indent="-25603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98"/>
              <a:buChar char="🞂"/>
            </a:pPr>
            <a:r>
              <a:rPr lang="ru-RU" sz="2497"/>
              <a:t>не вправе привлекать денежные средства юридических и физических лиц во вклады в целях размещения от своего имени и за свой счёт.</a:t>
            </a:r>
            <a:endParaRPr/>
          </a:p>
          <a:p>
            <a:pPr marL="365760" lvl="0" indent="-25603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98"/>
              <a:buChar char="🞂"/>
            </a:pPr>
            <a:r>
              <a:rPr lang="ru-RU" sz="2497"/>
              <a:t>им запрещено заниматься производственной, торговой и страховой деятельностью.</a:t>
            </a:r>
            <a:endParaRPr sz="2497"/>
          </a:p>
        </p:txBody>
      </p:sp>
      <p:sp>
        <p:nvSpPr>
          <p:cNvPr id="302" name="Google Shape;302;p4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Небанковская кредитная организация</a:t>
            </a:r>
            <a:endParaRPr sz="369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3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ctr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 b="1"/>
              <a:t>ДБ = НДО + Дкб</a:t>
            </a:r>
            <a:endParaRPr b="1"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НДО – наличное денежное обращение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Дкб - депозиты коммерческих банков в Центральном (резервы коммерческих банков, непосредственно контролируемых Центральным банком)</a:t>
            </a:r>
            <a:endParaRPr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</p:txBody>
      </p:sp>
      <p:sp>
        <p:nvSpPr>
          <p:cNvPr id="308" name="Google Shape;308;p4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Денежная база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4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ctr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endParaRPr b="1"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 b="1"/>
              <a:t>М = НДО + Д</a:t>
            </a:r>
            <a:endParaRPr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 b="1"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Где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Д - безналичные деньги (депозиты предприятий и населения).</a:t>
            </a:r>
            <a:endParaRPr/>
          </a:p>
          <a:p>
            <a:pPr marL="365760" lvl="0" indent="-139446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</p:txBody>
      </p:sp>
      <p:sp>
        <p:nvSpPr>
          <p:cNvPr id="314" name="Google Shape;314;p4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Денежная масса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" name="Google Shape;319;p45"/>
          <p:cNvGraphicFramePr/>
          <p:nvPr/>
        </p:nvGraphicFramePr>
        <p:xfrm>
          <a:off x="457200" y="162879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{FB31956D-6D59-4B5B-92B1-98EBBB632577}</a:tableStyleId>
              </a:tblPr>
              <a:tblGrid>
                <a:gridCol w="4037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7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5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Актив (то, чем владеет банк)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Пассив (то, что должен банк)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8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1. Валютный резерв (ВР)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1. Наличные деньги в обращении (НДО)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8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 Ценные бумаги (Цб)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 Депозиты коммерческих банков )Дкб)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58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3. Кредиты коммерческим банкам (Ккб)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3. Депозиты правительству (ДП)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8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4. Кредиты правительству (КП)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4. Прочие пассивы (ПП)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58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5. Прочие активы (ПА)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58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58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20" name="Google Shape;320;p4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"/>
              <a:buFont typeface="Arial"/>
              <a:buNone/>
            </a:pPr>
            <a:br>
              <a:rPr lang="ru-RU" sz="72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959" b="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Укрупненный баланс Центрального банка</a:t>
            </a:r>
            <a:endParaRPr sz="3690"/>
          </a:p>
        </p:txBody>
      </p:sp>
      <p:sp>
        <p:nvSpPr>
          <p:cNvPr id="321" name="Google Shape;321;p45"/>
          <p:cNvSpPr/>
          <p:nvPr/>
        </p:nvSpPr>
        <p:spPr>
          <a:xfrm>
            <a:off x="1475656" y="5216108"/>
            <a:ext cx="6858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rPr>
              <a:t>ВР + Цб + Ккб + КП+ ПА = НДО + Дкб + ДП + ПП.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6"/>
          <p:cNvSpPr txBox="1">
            <a:spLocks noGrp="1"/>
          </p:cNvSpPr>
          <p:nvPr>
            <p:ph type="body" idx="1"/>
          </p:nvPr>
        </p:nvSpPr>
        <p:spPr>
          <a:xfrm>
            <a:off x="251520" y="1481328"/>
            <a:ext cx="8784976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ctr" rtl="0">
              <a:spcBef>
                <a:spcPts val="0"/>
              </a:spcBef>
              <a:spcAft>
                <a:spcPts val="0"/>
              </a:spcAft>
              <a:buSzPts val="1632"/>
              <a:buNone/>
            </a:pPr>
            <a:r>
              <a:rPr lang="ru-RU" sz="2400"/>
              <a:t>ВР + Цб + Ккб + КП+ ПА = НДО + Дкб + ДП + ПП</a:t>
            </a:r>
            <a:endParaRPr sz="2400"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Чистая задолженность правительства (ЧЗП):</a:t>
            </a:r>
            <a:endParaRPr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ЧЗП = КП - ДП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ΔП = ПА – ПП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Тогда</a:t>
            </a:r>
            <a:endParaRPr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ВР +Цб + Ккб + ЧЗП + ΔП = НДО + Дкб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632"/>
              <a:buNone/>
            </a:pPr>
            <a:r>
              <a:rPr lang="ru-RU" sz="2400" b="1" cap="none">
                <a:solidFill>
                  <a:srgbClr val="00296D"/>
                </a:solidFill>
              </a:rPr>
              <a:t>                                                                  ДБ</a:t>
            </a:r>
            <a:endParaRPr sz="2400" b="1" cap="none">
              <a:solidFill>
                <a:srgbClr val="00296D"/>
              </a:solidFill>
            </a:endParaRPr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</p:txBody>
      </p:sp>
      <p:sp>
        <p:nvSpPr>
          <p:cNvPr id="327" name="Google Shape;327;p4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Балансовое уравнение</a:t>
            </a:r>
            <a:endParaRPr/>
          </a:p>
        </p:txBody>
      </p:sp>
      <p:sp>
        <p:nvSpPr>
          <p:cNvPr id="328" name="Google Shape;328;p46"/>
          <p:cNvSpPr/>
          <p:nvPr/>
        </p:nvSpPr>
        <p:spPr>
          <a:xfrm>
            <a:off x="6156176" y="4338776"/>
            <a:ext cx="2304256" cy="1440160"/>
          </a:xfrm>
          <a:prstGeom prst="rect">
            <a:avLst/>
          </a:prstGeom>
          <a:noFill/>
          <a:ln w="55000" cap="flat" cmpd="thickThin">
            <a:solidFill>
              <a:srgbClr val="20768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7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/>
              <a:t>Поступившие в коммерческий банк деньги создают </a:t>
            </a:r>
            <a:r>
              <a:rPr lang="ru-RU" b="1"/>
              <a:t>фактический резерв </a:t>
            </a:r>
            <a:r>
              <a:rPr lang="ru-RU"/>
              <a:t>ФР банка.</a:t>
            </a:r>
            <a:endParaRPr/>
          </a:p>
          <a:p>
            <a:pPr marL="109728" lvl="0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ФР = ОР + ИР</a:t>
            </a:r>
            <a:endParaRPr/>
          </a:p>
          <a:p>
            <a:pPr marL="109728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 b="1"/>
              <a:t>Обязательный резерв</a:t>
            </a:r>
            <a:endParaRPr/>
          </a:p>
          <a:p>
            <a:pPr marL="109728" lvl="0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992"/>
              <a:buNone/>
            </a:pPr>
            <a:r>
              <a:rPr lang="ru-RU" sz="4400" b="1">
                <a:solidFill>
                  <a:srgbClr val="FF0000"/>
                </a:solidFill>
              </a:rPr>
              <a:t>ОР=r∙Д,</a:t>
            </a:r>
            <a:endParaRPr/>
          </a:p>
          <a:p>
            <a:pPr marL="109728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где r - норма обязательного резерва (%), непосредственно устанавливаемая ЦБ; </a:t>
            </a:r>
            <a:endParaRPr/>
          </a:p>
          <a:p>
            <a:pPr marL="109728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Функции ОР:</a:t>
            </a:r>
            <a:endParaRPr/>
          </a:p>
        </p:txBody>
      </p:sp>
      <p:sp>
        <p:nvSpPr>
          <p:cNvPr id="334" name="Google Shape;334;p4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Резервы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8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Функции ОР: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- инструмент регулирования количества денег в стране;</a:t>
            </a:r>
            <a:endParaRPr sz="2295"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– частичное покрытие обязательств коммерческого банка перед вкладчиками в случае его несостоятельности.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endParaRPr sz="2295"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 b="1"/>
              <a:t>Избыточный резерв </a:t>
            </a:r>
            <a:r>
              <a:rPr lang="ru-RU" sz="2295"/>
              <a:t>(ИР) – часть ФР, остающаяся в распоряжении КБ.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ИР = ИР* + ИР’</a:t>
            </a:r>
            <a:endParaRPr sz="2295"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endParaRPr sz="2295"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ИР* - часть, хранящаяся в ЦБ (по собственному решению КБ)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61"/>
              <a:buNone/>
            </a:pPr>
            <a:r>
              <a:rPr lang="ru-RU" sz="2295"/>
              <a:t>ИР’ – часть, используемая КБ.</a:t>
            </a:r>
            <a:endParaRPr sz="2295"/>
          </a:p>
        </p:txBody>
      </p:sp>
      <p:sp>
        <p:nvSpPr>
          <p:cNvPr id="340" name="Google Shape;340;p4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Резервы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1"/>
          <p:cNvSpPr txBox="1">
            <a:spLocks noGrp="1"/>
          </p:cNvSpPr>
          <p:nvPr>
            <p:ph type="body" idx="1"/>
          </p:nvPr>
        </p:nvSpPr>
        <p:spPr>
          <a:xfrm>
            <a:off x="611560" y="2276872"/>
            <a:ext cx="8229600" cy="4325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spcBef>
                <a:spcPts val="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совокупность кредитно-расчетных отношений и методов кредитования;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совокупность кредитно-финансовых институтов.</a:t>
            </a:r>
            <a:endParaRPr/>
          </a:p>
        </p:txBody>
      </p:sp>
      <p:sp>
        <p:nvSpPr>
          <p:cNvPr id="225" name="Google Shape;225;p3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Кредитно-денежная система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9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ctr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 b="1"/>
              <a:t>Дкб =ОР + ИР*</a:t>
            </a:r>
            <a:endParaRPr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Тогда денежная база:</a:t>
            </a:r>
            <a:endParaRPr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 b="1"/>
              <a:t>ДБ = НДО +ОР + ИР*</a:t>
            </a:r>
            <a:endParaRPr/>
          </a:p>
          <a:p>
            <a:pPr marL="365760" lvl="0" indent="-139446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</p:txBody>
      </p:sp>
      <p:sp>
        <p:nvSpPr>
          <p:cNvPr id="346" name="Google Shape;346;p4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Денежная база и резервы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Виды кредитно-денежной политики</a:t>
            </a:r>
            <a:endParaRPr sz="3690"/>
          </a:p>
        </p:txBody>
      </p:sp>
      <p:graphicFrame>
        <p:nvGraphicFramePr>
          <p:cNvPr id="352" name="Google Shape;352;p50"/>
          <p:cNvGraphicFramePr/>
          <p:nvPr/>
        </p:nvGraphicFramePr>
        <p:xfrm>
          <a:off x="467544" y="1628800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{FB31956D-6D59-4B5B-92B1-98EBBB632577}</a:tableStyleId>
              </a:tblPr>
              <a:tblGrid>
                <a:gridCol w="4145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5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43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/>
                        <a:t>Политика дорогих денег (сокращение М)</a:t>
                      </a:r>
                      <a:endParaRPr sz="2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/>
                        <a:t>Политика дешевых денег (рост М)</a:t>
                      </a:r>
                      <a:endParaRPr sz="2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 i="1"/>
                        <a:t>рестриктивная</a:t>
                      </a:r>
                      <a:endParaRPr sz="2800" i="1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 i="1"/>
                        <a:t>стимулирующая</a:t>
                      </a:r>
                      <a:endParaRPr sz="2800" i="1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5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>
                          <a:solidFill>
                            <a:schemeClr val="dk1"/>
                          </a:solidFill>
                          <a:latin typeface="Lucida Sans"/>
                          <a:ea typeface="Lucida Sans"/>
                          <a:cs typeface="Lucida Sans"/>
                          <a:sym typeface="Lucida Sans"/>
                        </a:rPr>
                        <a:t>1) продажа ценных бумаг;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>
                          <a:solidFill>
                            <a:schemeClr val="dk1"/>
                          </a:solidFill>
                          <a:latin typeface="Lucida Sans"/>
                          <a:ea typeface="Lucida Sans"/>
                          <a:cs typeface="Lucida Sans"/>
                          <a:sym typeface="Lucida Sans"/>
                        </a:rPr>
                        <a:t>2) увеличение нормы ОР;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>
                          <a:solidFill>
                            <a:schemeClr val="dk1"/>
                          </a:solidFill>
                          <a:latin typeface="Lucida Sans"/>
                          <a:ea typeface="Lucida Sans"/>
                          <a:cs typeface="Lucida Sans"/>
                          <a:sym typeface="Lucida Sans"/>
                        </a:rPr>
                        <a:t>3) повышение учетной ставки.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>
                          <a:solidFill>
                            <a:schemeClr val="dk1"/>
                          </a:solidFill>
                          <a:latin typeface="Lucida Sans"/>
                          <a:ea typeface="Lucida Sans"/>
                          <a:cs typeface="Lucida Sans"/>
                          <a:sym typeface="Lucida Sans"/>
                        </a:rPr>
                        <a:t>1) Покупка ценных бумаг;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>
                          <a:solidFill>
                            <a:schemeClr val="dk1"/>
                          </a:solidFill>
                          <a:latin typeface="Lucida Sans"/>
                          <a:ea typeface="Lucida Sans"/>
                          <a:cs typeface="Lucida Sans"/>
                          <a:sym typeface="Lucida Sans"/>
                        </a:rPr>
                        <a:t>2) снижение нормы ОР;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>
                          <a:solidFill>
                            <a:schemeClr val="dk1"/>
                          </a:solidFill>
                          <a:latin typeface="Lucida Sans"/>
                          <a:ea typeface="Lucida Sans"/>
                          <a:cs typeface="Lucida Sans"/>
                          <a:sym typeface="Lucida Sans"/>
                        </a:rPr>
                        <a:t>3) понижение учетной ставки.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7" name="Google Shape;357;p51"/>
          <p:cNvGraphicFramePr/>
          <p:nvPr/>
        </p:nvGraphicFramePr>
        <p:xfrm>
          <a:off x="457200" y="162880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{FB31956D-6D59-4B5B-92B1-98EBBB632577}</a:tableStyleId>
              </a:tblPr>
              <a:tblGrid>
                <a:gridCol w="4109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9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6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Актив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Пассив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0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1. Обязательный резерв (ОР)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1. Депозиты предприятий и населения (Д)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0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 Избыточный резерв (ИР*)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2.Задолженность по ссудам ЦБ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21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3. Кредиты предприятиям, организациям и населению (К)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3. Прочие пассивы (ПП)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0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4. Ценные бумаги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0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5. Прочие активы (ПА)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60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60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58" name="Google Shape;358;p5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Укрупненный баланс коммерческого банка</a:t>
            </a:r>
            <a:endParaRPr sz="369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" name="Google Shape;363;p52"/>
          <p:cNvGraphicFramePr/>
          <p:nvPr/>
        </p:nvGraphicFramePr>
        <p:xfrm>
          <a:off x="457200" y="22048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{FB31956D-6D59-4B5B-92B1-98EBBB632577}</a:tableStyleId>
              </a:tblPr>
              <a:tblGrid>
                <a:gridCol w="3178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5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7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Актив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Пассив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6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1. Валютный резерв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18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rgbClr val="FF0000"/>
                          </a:solidFill>
                        </a:rPr>
                        <a:t>1. Наличные деньги в обращении</a:t>
                      </a:r>
                      <a:endParaRPr sz="1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rgbClr val="FF0000"/>
                          </a:solidFill>
                        </a:rPr>
                        <a:t>120</a:t>
                      </a:r>
                      <a:endParaRPr sz="1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6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 Ценные бумаги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142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 Депозиты коммерческих банков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100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6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3. Кредиты коммерческим банкам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80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3. Депозиты правительству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85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6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4. Кредиты правительству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97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4. Прочие пассивы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55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732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5. Прочие активы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23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732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732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360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360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64" name="Google Shape;364;p5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Создание денег банковской системой</a:t>
            </a:r>
            <a:endParaRPr sz="3690"/>
          </a:p>
        </p:txBody>
      </p:sp>
      <p:sp>
        <p:nvSpPr>
          <p:cNvPr id="365" name="Google Shape;365;p52"/>
          <p:cNvSpPr/>
          <p:nvPr/>
        </p:nvSpPr>
        <p:spPr>
          <a:xfrm>
            <a:off x="107504" y="1416060"/>
            <a:ext cx="621099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Балансовый отчет Центрального банка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ucida San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0" name="Google Shape;370;p53"/>
          <p:cNvGraphicFramePr/>
          <p:nvPr/>
        </p:nvGraphicFramePr>
        <p:xfrm>
          <a:off x="478924" y="198884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{FB31956D-6D59-4B5B-92B1-98EBBB632577}</a:tableStyleId>
              </a:tblPr>
              <a:tblGrid>
                <a:gridCol w="3532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6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60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Актив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Σ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Пассив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Σ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1 . Обязательный резерв 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4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rgbClr val="FF0000"/>
                          </a:solidFill>
                        </a:rPr>
                        <a:t>1. Депозиты </a:t>
                      </a:r>
                      <a:endParaRPr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rgbClr val="FF0000"/>
                          </a:solidFill>
                        </a:rPr>
                        <a:t>20</a:t>
                      </a:r>
                      <a:endParaRPr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2. Избыточный резерв *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1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2. Задолженность ЦБ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3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3. Кредиты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16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 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 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4. Прочие активы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2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 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 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Баланс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23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Баланс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23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1" name="Google Shape;371;p5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Создание денег банковской системой</a:t>
            </a:r>
            <a:endParaRPr/>
          </a:p>
        </p:txBody>
      </p:sp>
      <p:sp>
        <p:nvSpPr>
          <p:cNvPr id="372" name="Google Shape;372;p53"/>
          <p:cNvSpPr/>
          <p:nvPr/>
        </p:nvSpPr>
        <p:spPr>
          <a:xfrm>
            <a:off x="457200" y="1416060"/>
            <a:ext cx="6827062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Балансовый отчет коммерческого банка №1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ucida San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7" name="Google Shape;377;p54"/>
          <p:cNvGraphicFramePr/>
          <p:nvPr/>
        </p:nvGraphicFramePr>
        <p:xfrm>
          <a:off x="457201" y="198883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{FB31956D-6D59-4B5B-92B1-98EBBB632577}</a:tableStyleId>
              </a:tblPr>
              <a:tblGrid>
                <a:gridCol w="3502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3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7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9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2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Актив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Пассив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0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Lucida Sans"/>
                          <a:ea typeface="Lucida Sans"/>
                          <a:cs typeface="Lucida Sans"/>
                          <a:sym typeface="Lucida Sans"/>
                        </a:rPr>
                        <a:t>1. Обязательный резерв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80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rgbClr val="FF0000"/>
                          </a:solidFill>
                        </a:rPr>
                        <a:t>1. Депозиты </a:t>
                      </a:r>
                      <a:endParaRPr sz="1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rgbClr val="FF0000"/>
                          </a:solidFill>
                        </a:rPr>
                        <a:t>400</a:t>
                      </a:r>
                      <a:endParaRPr sz="1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0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 Избыточный резерв*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15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 Задолженность ЦБ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77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20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3. Кредиты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342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20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4. Прочие активы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20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477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477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8" name="Google Shape;378;p5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Создание денег банковской системой</a:t>
            </a:r>
            <a:endParaRPr/>
          </a:p>
        </p:txBody>
      </p:sp>
      <p:sp>
        <p:nvSpPr>
          <p:cNvPr id="379" name="Google Shape;379;p54"/>
          <p:cNvSpPr/>
          <p:nvPr/>
        </p:nvSpPr>
        <p:spPr>
          <a:xfrm>
            <a:off x="457200" y="1484784"/>
            <a:ext cx="579312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-RU" sz="18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Балансовый отчет коммерческих банков (n -1)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54"/>
          <p:cNvSpPr/>
          <p:nvPr/>
        </p:nvSpPr>
        <p:spPr>
          <a:xfrm>
            <a:off x="3059832" y="5877272"/>
            <a:ext cx="532859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rPr>
              <a:t>М = НДО +Д = 120 + 20 + 400 = 540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5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spcBef>
                <a:spcPts val="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Пусть коммерческий банк №1 принял вклад от предприятия наличными деньгами в размере 20 ден.ед. при установленной норме минимального резервного покрытия r = 20%</a:t>
            </a:r>
            <a:endParaRPr/>
          </a:p>
        </p:txBody>
      </p:sp>
      <p:sp>
        <p:nvSpPr>
          <p:cNvPr id="386" name="Google Shape;386;p5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Создание денег банковской системой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1" name="Google Shape;391;p56"/>
          <p:cNvGraphicFramePr/>
          <p:nvPr/>
        </p:nvGraphicFramePr>
        <p:xfrm>
          <a:off x="478924" y="198884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{FB31956D-6D59-4B5B-92B1-98EBBB632577}</a:tableStyleId>
              </a:tblPr>
              <a:tblGrid>
                <a:gridCol w="330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5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60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Актив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Σ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</a:rPr>
                        <a:t>Пассив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Σ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1 . Обязательный резерв 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4</a:t>
                      </a:r>
                      <a:r>
                        <a:rPr lang="ru-RU" sz="2000">
                          <a:solidFill>
                            <a:srgbClr val="FF0000"/>
                          </a:solidFill>
                        </a:rPr>
                        <a:t>+4</a:t>
                      </a:r>
                      <a:endParaRPr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</a:rPr>
                        <a:t>1. Депозиты 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</a:rPr>
                        <a:t>20+</a:t>
                      </a:r>
                      <a:r>
                        <a:rPr lang="ru-RU" sz="2000">
                          <a:solidFill>
                            <a:srgbClr val="FF0000"/>
                          </a:solidFill>
                        </a:rPr>
                        <a:t>20</a:t>
                      </a:r>
                      <a:endParaRPr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2. Избыточный резерв 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1</a:t>
                      </a:r>
                      <a:r>
                        <a:rPr lang="ru-RU" sz="2000">
                          <a:solidFill>
                            <a:srgbClr val="FF0000"/>
                          </a:solidFill>
                        </a:rPr>
                        <a:t>+16</a:t>
                      </a:r>
                      <a:endParaRPr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2. Задолженность ЦБ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3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3. Кредиты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16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 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 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4. Прочие активы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2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 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 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Баланс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23+</a:t>
                      </a:r>
                      <a:r>
                        <a:rPr lang="ru-RU" sz="2000">
                          <a:solidFill>
                            <a:srgbClr val="FF0000"/>
                          </a:solidFill>
                        </a:rPr>
                        <a:t>20=43</a:t>
                      </a:r>
                      <a:endParaRPr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Баланс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/>
                        <a:t>23</a:t>
                      </a:r>
                      <a:r>
                        <a:rPr lang="ru-RU" sz="2000">
                          <a:solidFill>
                            <a:srgbClr val="FF0000"/>
                          </a:solidFill>
                        </a:rPr>
                        <a:t>+20=43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92" name="Google Shape;392;p5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Создание денег банковской системой</a:t>
            </a:r>
            <a:endParaRPr/>
          </a:p>
        </p:txBody>
      </p:sp>
      <p:sp>
        <p:nvSpPr>
          <p:cNvPr id="393" name="Google Shape;393;p56"/>
          <p:cNvSpPr/>
          <p:nvPr/>
        </p:nvSpPr>
        <p:spPr>
          <a:xfrm>
            <a:off x="457200" y="1416060"/>
            <a:ext cx="6827062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Балансовый отчет коммерческого банка №1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ucida San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Создание денег банковской системой</a:t>
            </a:r>
            <a:endParaRPr/>
          </a:p>
        </p:txBody>
      </p:sp>
      <p:sp>
        <p:nvSpPr>
          <p:cNvPr id="399" name="Google Shape;399;p57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/>
              <a:t>На балансе Центрального банка: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НДО = 120-20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Дкб =100+20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Общая величина денежной массы не изменится:</a:t>
            </a:r>
            <a:endParaRPr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 b="1"/>
              <a:t>М = 100+40+400 = 540</a:t>
            </a:r>
            <a:endParaRPr b="1"/>
          </a:p>
          <a:p>
            <a:pPr marL="365760" lvl="0" indent="-139446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4" name="Google Shape;404;p58"/>
          <p:cNvGraphicFramePr/>
          <p:nvPr/>
        </p:nvGraphicFramePr>
        <p:xfrm>
          <a:off x="457200" y="227687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{FB31956D-6D59-4B5B-92B1-98EBBB632577}</a:tableStyleId>
              </a:tblPr>
              <a:tblGrid>
                <a:gridCol w="351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7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2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76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Актив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Пассив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53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1. ФР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5 + 20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1. Депозиты Д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20 + 20+</a:t>
                      </a:r>
                      <a:r>
                        <a:rPr lang="ru-RU" sz="1800">
                          <a:solidFill>
                            <a:srgbClr val="FF0000"/>
                          </a:solidFill>
                        </a:rPr>
                        <a:t>16</a:t>
                      </a:r>
                      <a:endParaRPr sz="1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3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              обязательный резерв ОР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 + 4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 Задолженность ЦБ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3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              избыточный резерв ИР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 + 16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3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 кредиты К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16 + </a:t>
                      </a:r>
                      <a:r>
                        <a:rPr lang="ru-RU" sz="1800">
                          <a:solidFill>
                            <a:srgbClr val="FF0000"/>
                          </a:solidFill>
                        </a:rPr>
                        <a:t>16</a:t>
                      </a:r>
                      <a:endParaRPr sz="1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76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3. ценные бумаги Цб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76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59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59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5" name="Google Shape;405;p5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Создание денег банковской системой</a:t>
            </a:r>
            <a:endParaRPr/>
          </a:p>
        </p:txBody>
      </p:sp>
      <p:sp>
        <p:nvSpPr>
          <p:cNvPr id="406" name="Google Shape;406;p58"/>
          <p:cNvSpPr/>
          <p:nvPr/>
        </p:nvSpPr>
        <p:spPr>
          <a:xfrm>
            <a:off x="796841" y="1554560"/>
            <a:ext cx="805335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Коммерческий банк № 1 (выдана ссуда безналичными</a:t>
            </a:r>
            <a:r>
              <a:rPr lang="ru-RU" sz="1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58"/>
          <p:cNvSpPr/>
          <p:nvPr/>
        </p:nvSpPr>
        <p:spPr>
          <a:xfrm>
            <a:off x="2987824" y="5805264"/>
            <a:ext cx="532859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rPr>
              <a:t>М = 100 + 56 + 400 = 556 = 540 + 16</a:t>
            </a:r>
            <a:endParaRPr sz="1800">
              <a:solidFill>
                <a:schemeClr val="dk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2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/>
              <a:t>1) Центральный банк,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2) систему коммерческих банков,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3) систему специализированных кредитно-финансовых институтов (различные страховые, пенсионные фонды и т.п.).</a:t>
            </a:r>
            <a:endParaRPr/>
          </a:p>
        </p:txBody>
      </p:sp>
      <p:sp>
        <p:nvSpPr>
          <p:cNvPr id="231" name="Google Shape;231;p3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Кредитно-денежная система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2" name="Google Shape;412;p59"/>
          <p:cNvGraphicFramePr/>
          <p:nvPr/>
        </p:nvGraphicFramePr>
        <p:xfrm>
          <a:off x="457200" y="26369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{FB31956D-6D59-4B5B-92B1-98EBBB632577}</a:tableStyleId>
              </a:tblPr>
              <a:tblGrid>
                <a:gridCol w="3472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7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Актив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Пассив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5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1. ФР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5 + 4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1. Депозиты Д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20 + 20+</a:t>
                      </a:r>
                      <a:r>
                        <a:rPr lang="ru-RU" sz="1800" strike="sngStrike"/>
                        <a:t>16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              обязательный резерв ОР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 + 4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 Задолженность ЦБ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87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              избыточный резерв ИР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 + </a:t>
                      </a:r>
                      <a:r>
                        <a:rPr lang="ru-RU" sz="1800" strike="sngStrike"/>
                        <a:t>16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75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2. кредиты К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16 + 16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87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3. ценные бумаги Цб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2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8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43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Баланс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43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13" name="Google Shape;413;p5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Создание денег банковской системой</a:t>
            </a:r>
            <a:endParaRPr/>
          </a:p>
        </p:txBody>
      </p:sp>
      <p:sp>
        <p:nvSpPr>
          <p:cNvPr id="414" name="Google Shape;414;p59"/>
          <p:cNvSpPr/>
          <p:nvPr/>
        </p:nvSpPr>
        <p:spPr>
          <a:xfrm>
            <a:off x="683568" y="1412776"/>
            <a:ext cx="766055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Коммерческий банк № 1 (чек предъявлен к оплате)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59"/>
          <p:cNvSpPr/>
          <p:nvPr/>
        </p:nvSpPr>
        <p:spPr>
          <a:xfrm>
            <a:off x="4139952" y="6021288"/>
            <a:ext cx="330891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rPr>
              <a:t>М = 100 + 40 + 416 = 556</a:t>
            </a:r>
            <a:endParaRPr sz="1800">
              <a:solidFill>
                <a:schemeClr val="dk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60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/>
              <a:t>Мультипликативный эффект: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2176"/>
              <a:buNone/>
            </a:pPr>
            <a:r>
              <a:rPr lang="ru-RU" sz="3200" b="1"/>
              <a:t>однократное внесение вклада в кредитно-денежную систему вызывает многократное (затухающее по силе) увеличение денежного предложения М</a:t>
            </a:r>
            <a:endParaRPr sz="3200" b="1"/>
          </a:p>
        </p:txBody>
      </p:sp>
      <p:sp>
        <p:nvSpPr>
          <p:cNvPr id="421" name="Google Shape;421;p6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Депозитный мультипликатор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61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spcBef>
                <a:spcPts val="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1) банки предоставляют кредит на всю сумму имеющихся избыточных резервов;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2) ссуды выдаются безналичным образом;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3)</a:t>
            </a:r>
            <a:r>
              <a:rPr lang="ru-RU" i="1"/>
              <a:t> </a:t>
            </a:r>
            <a:r>
              <a:rPr lang="ru-RU"/>
              <a:t>все оплаты по полученным чекам производятся безналичным путем посредством зачисления полученных сумм на текущий счет.</a:t>
            </a:r>
            <a:endParaRPr/>
          </a:p>
          <a:p>
            <a:pPr marL="365760" lvl="0" indent="-139446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</p:txBody>
      </p:sp>
      <p:sp>
        <p:nvSpPr>
          <p:cNvPr id="427" name="Google Shape;427;p6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Депозитный мультипликатор. Условия</a:t>
            </a:r>
            <a:endParaRPr sz="369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62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/>
              <a:t>Пример.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Норма обязательного резервирования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r = 10%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Вклад 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в коммерческий банк наличными на сумму 100 ден. ед.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</p:txBody>
      </p:sp>
      <p:sp>
        <p:nvSpPr>
          <p:cNvPr id="433" name="Google Shape;433;p6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Депозитный мультипликатор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8" name="Google Shape;438;p63"/>
          <p:cNvGraphicFramePr/>
          <p:nvPr/>
        </p:nvGraphicFramePr>
        <p:xfrm>
          <a:off x="457200" y="234887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{FB31956D-6D59-4B5B-92B1-98EBBB632577}</a:tableStyleId>
              </a:tblPr>
              <a:tblGrid>
                <a:gridCol w="325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7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2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15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Актив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Пассив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31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ФР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+ 100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Депозиты Д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+ 100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31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   обязательный резерв ОР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+ 10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31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    избыточный резерв ИР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+90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15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39" name="Google Shape;439;p6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Депозитный мультипликатор</a:t>
            </a:r>
            <a:endParaRPr/>
          </a:p>
        </p:txBody>
      </p:sp>
      <p:sp>
        <p:nvSpPr>
          <p:cNvPr id="440" name="Google Shape;440;p63"/>
          <p:cNvSpPr/>
          <p:nvPr/>
        </p:nvSpPr>
        <p:spPr>
          <a:xfrm>
            <a:off x="1115616" y="1445797"/>
            <a:ext cx="712879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Коммерческий банк №1 (поступление вклада)</a:t>
            </a: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5" name="Google Shape;445;p64"/>
          <p:cNvGraphicFramePr/>
          <p:nvPr/>
        </p:nvGraphicFramePr>
        <p:xfrm>
          <a:off x="457200" y="227687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{FB31956D-6D59-4B5B-92B1-98EBBB632577}</a:tableStyleId>
              </a:tblPr>
              <a:tblGrid>
                <a:gridCol w="3446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6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8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Актив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Пассив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5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ФР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+ 10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Депозиты Д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+ 100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722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    обязательный резерв ОР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+ 10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722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    избыточный резерв ИР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Кредит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+ 90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6" name="Google Shape;446;p6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Депозитный мультипликатор</a:t>
            </a:r>
            <a:endParaRPr/>
          </a:p>
        </p:txBody>
      </p:sp>
      <p:sp>
        <p:nvSpPr>
          <p:cNvPr id="447" name="Google Shape;447;p64"/>
          <p:cNvSpPr/>
          <p:nvPr/>
        </p:nvSpPr>
        <p:spPr>
          <a:xfrm>
            <a:off x="446590" y="1196752"/>
            <a:ext cx="801384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Коммерческий банк №1 - предоставлен кредит и чек предъявлен к оплате</a:t>
            </a: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2" name="Google Shape;452;p65"/>
          <p:cNvGraphicFramePr/>
          <p:nvPr/>
        </p:nvGraphicFramePr>
        <p:xfrm>
          <a:off x="457200" y="213285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{FB31956D-6D59-4B5B-92B1-98EBBB632577}</a:tableStyleId>
              </a:tblPr>
              <a:tblGrid>
                <a:gridCol w="3446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6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Актив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Пассив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Σ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1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ФР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+ 90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Депозиты Д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+ 90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83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              обязательный резерв ОР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+ 9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837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               избыточный резерв ИР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+ 81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91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 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53" name="Google Shape;453;p6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Депозитный мультпликатор</a:t>
            </a:r>
            <a:endParaRPr/>
          </a:p>
        </p:txBody>
      </p:sp>
      <p:sp>
        <p:nvSpPr>
          <p:cNvPr id="454" name="Google Shape;454;p65"/>
          <p:cNvSpPr/>
          <p:nvPr/>
        </p:nvSpPr>
        <p:spPr>
          <a:xfrm>
            <a:off x="457200" y="1338536"/>
            <a:ext cx="821925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Коммерческий банк №2 - поступил вклад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66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spcBef>
                <a:spcPts val="0"/>
              </a:spcBef>
              <a:spcAft>
                <a:spcPts val="0"/>
              </a:spcAft>
              <a:buSzPts val="1836"/>
              <a:buNone/>
            </a:pPr>
            <a:r>
              <a:rPr lang="ru-RU"/>
              <a:t>Если предположить, что количество банков n→∞, то :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100+90+81+72,9+… = 100(1+0,9+0,9</a:t>
            </a:r>
            <a:r>
              <a:rPr lang="ru-RU" baseline="30000"/>
              <a:t>2</a:t>
            </a:r>
            <a:r>
              <a:rPr lang="ru-RU"/>
              <a:t>+0,9</a:t>
            </a:r>
            <a:r>
              <a:rPr lang="ru-RU" baseline="30000"/>
              <a:t>3</a:t>
            </a:r>
            <a:r>
              <a:rPr lang="ru-RU"/>
              <a:t>+…) = 100</a:t>
            </a:r>
            <a:r>
              <a:rPr lang="ru-RU" baseline="-25000"/>
              <a:t>*</a:t>
            </a:r>
            <a:r>
              <a:rPr lang="ru-RU"/>
              <a:t>1/(1-0,9) = </a:t>
            </a:r>
            <a:r>
              <a:rPr lang="ru-RU" sz="2800"/>
              <a:t>100</a:t>
            </a:r>
            <a:r>
              <a:rPr lang="ru-RU" sz="3600"/>
              <a:t>*</a:t>
            </a:r>
            <a:r>
              <a:rPr lang="ru-RU" sz="2800"/>
              <a:t>1/0,1</a:t>
            </a:r>
            <a:r>
              <a:rPr lang="ru-RU"/>
              <a:t> = 1000,</a:t>
            </a: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r>
              <a:rPr lang="ru-RU"/>
              <a:t>где 1/0,1= 1 / r = m – депозитный мультипликатор.</a:t>
            </a:r>
            <a:endParaRPr/>
          </a:p>
          <a:p>
            <a:pPr marL="365760" lvl="0" indent="-139446" algn="l" rtl="0">
              <a:spcBef>
                <a:spcPts val="400"/>
              </a:spcBef>
              <a:spcAft>
                <a:spcPts val="0"/>
              </a:spcAft>
              <a:buSzPts val="1836"/>
              <a:buNone/>
            </a:pPr>
            <a:endParaRPr/>
          </a:p>
        </p:txBody>
      </p:sp>
      <p:sp>
        <p:nvSpPr>
          <p:cNvPr id="460" name="Google Shape;460;p6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Депозитный мультипликатор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67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ctr" rtl="0">
              <a:spcBef>
                <a:spcPts val="0"/>
              </a:spcBef>
              <a:spcAft>
                <a:spcPts val="0"/>
              </a:spcAft>
              <a:buSzPts val="3264"/>
              <a:buNone/>
            </a:pPr>
            <a:endParaRPr sz="4800"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3264"/>
              <a:buNone/>
            </a:pPr>
            <a:endParaRPr sz="4800"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3264"/>
              <a:buNone/>
            </a:pPr>
            <a:r>
              <a:rPr lang="ru-RU" sz="4800"/>
              <a:t>ΔМ = m Δ ИР,</a:t>
            </a:r>
            <a:endParaRPr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3264"/>
              <a:buNone/>
            </a:pPr>
            <a:endParaRPr sz="4800"/>
          </a:p>
        </p:txBody>
      </p:sp>
      <p:sp>
        <p:nvSpPr>
          <p:cNvPr id="466" name="Google Shape;466;p6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Депозитный мультипликатор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68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ctr" rtl="0">
              <a:spcBef>
                <a:spcPts val="0"/>
              </a:spcBef>
              <a:spcAft>
                <a:spcPts val="0"/>
              </a:spcAft>
              <a:buSzPts val="3264"/>
              <a:buNone/>
            </a:pPr>
            <a:endParaRPr sz="4800"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3264"/>
              <a:buNone/>
            </a:pPr>
            <a:endParaRPr sz="4800"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3264"/>
              <a:buNone/>
            </a:pPr>
            <a:r>
              <a:rPr lang="ru-RU" sz="4800"/>
              <a:t>ΔМ = m Δ Д,</a:t>
            </a:r>
            <a:endParaRPr sz="4800"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3264"/>
              <a:buNone/>
            </a:pPr>
            <a:endParaRPr sz="4800"/>
          </a:p>
        </p:txBody>
      </p:sp>
      <p:sp>
        <p:nvSpPr>
          <p:cNvPr id="472" name="Google Shape;472;p6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Депозитный мультипликатор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3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99592" y="1598707"/>
            <a:ext cx="7488832" cy="4209863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Кредитно-денежная система</a:t>
            </a:r>
            <a:br>
              <a:rPr lang="ru-RU" sz="3690"/>
            </a:br>
            <a:r>
              <a:rPr lang="ru-RU" sz="3690"/>
              <a:t>(классификация институтов)</a:t>
            </a:r>
            <a:endParaRPr sz="369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69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285"/>
              <a:buNone/>
            </a:pPr>
            <a:r>
              <a:rPr lang="ru-RU" sz="1890"/>
              <a:t>М=НДО+Д                ДБ = НДО + Дкб = НДО + ОР + ИР*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endParaRPr sz="1890"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r>
              <a:rPr lang="ru-RU" sz="1890"/>
              <a:t>Обозначим: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r>
              <a:rPr lang="ru-RU" sz="1890"/>
              <a:t>r = ОР/Д - норма резервного покрытия, устанавливаемая ЦБ,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r>
              <a:rPr lang="ru-RU" sz="1890"/>
              <a:t>h = ИР*/Д - норматив кассовых остатков коммерческого банка, определяемый коммерческими банками;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r>
              <a:rPr lang="ru-RU" sz="1890" i="1"/>
              <a:t>l</a:t>
            </a:r>
            <a:r>
              <a:rPr lang="ru-RU" sz="1890"/>
              <a:t>= НДО/Д - доля наличных денег, которая показывает какую часть от безналичных денег составляют наличные, зависит от предпочтений экономических агентов.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endParaRPr sz="1890"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r>
              <a:rPr lang="ru-RU" sz="1890"/>
              <a:t>Тогда: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r>
              <a:rPr lang="ru-RU" sz="1890"/>
              <a:t>ДБ =  r </a:t>
            </a:r>
            <a:r>
              <a:rPr lang="ru-RU" sz="1890" baseline="-25000"/>
              <a:t>*</a:t>
            </a:r>
            <a:r>
              <a:rPr lang="ru-RU" sz="1890"/>
              <a:t> Д + h </a:t>
            </a:r>
            <a:r>
              <a:rPr lang="ru-RU" sz="1890" baseline="-25000"/>
              <a:t>*</a:t>
            </a:r>
            <a:r>
              <a:rPr lang="ru-RU" sz="1890"/>
              <a:t> Д + l </a:t>
            </a:r>
            <a:r>
              <a:rPr lang="ru-RU" sz="1890" baseline="-25000"/>
              <a:t>*</a:t>
            </a:r>
            <a:r>
              <a:rPr lang="ru-RU" sz="1890"/>
              <a:t> Д → Д = ДБ </a:t>
            </a:r>
            <a:r>
              <a:rPr lang="ru-RU" sz="1890" baseline="-25000"/>
              <a:t>*</a:t>
            </a:r>
            <a:r>
              <a:rPr lang="ru-RU" sz="1890"/>
              <a:t> 1 / (r + h + l)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r>
              <a:rPr lang="ru-RU" sz="1890"/>
              <a:t>М = </a:t>
            </a:r>
            <a:r>
              <a:rPr lang="ru-RU" sz="1890" i="1"/>
              <a:t>l</a:t>
            </a:r>
            <a:r>
              <a:rPr lang="ru-RU" sz="1890"/>
              <a:t> </a:t>
            </a:r>
            <a:r>
              <a:rPr lang="ru-RU" sz="1890" baseline="-25000"/>
              <a:t>*</a:t>
            </a:r>
            <a:r>
              <a:rPr lang="ru-RU" sz="1890"/>
              <a:t> Д+ Д = (</a:t>
            </a:r>
            <a:r>
              <a:rPr lang="ru-RU" sz="1890" i="1"/>
              <a:t>l</a:t>
            </a:r>
            <a:r>
              <a:rPr lang="ru-RU" sz="1890"/>
              <a:t> + 1)Д или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r>
              <a:rPr lang="ru-RU" sz="1890"/>
              <a:t>М = ДБ </a:t>
            </a:r>
            <a:r>
              <a:rPr lang="ru-RU" sz="1890" baseline="-25000"/>
              <a:t>*</a:t>
            </a:r>
            <a:r>
              <a:rPr lang="ru-RU" sz="1890"/>
              <a:t> (1 + </a:t>
            </a:r>
            <a:r>
              <a:rPr lang="ru-RU" sz="1890" i="1"/>
              <a:t>l</a:t>
            </a:r>
            <a:r>
              <a:rPr lang="ru-RU" sz="1890"/>
              <a:t>) / (r + h + </a:t>
            </a:r>
            <a:r>
              <a:rPr lang="ru-RU" sz="1890" i="1"/>
              <a:t>l</a:t>
            </a:r>
            <a:r>
              <a:rPr lang="ru-RU" sz="1890"/>
              <a:t>)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r>
              <a:rPr lang="ru-RU" sz="1890"/>
              <a:t>где 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r>
              <a:rPr lang="ru-RU" sz="1890"/>
              <a:t>(1 + </a:t>
            </a:r>
            <a:r>
              <a:rPr lang="ru-RU" sz="1890" i="1"/>
              <a:t>l</a:t>
            </a:r>
            <a:r>
              <a:rPr lang="ru-RU" sz="1890"/>
              <a:t>) / (r + h + </a:t>
            </a:r>
            <a:r>
              <a:rPr lang="ru-RU" sz="1890" i="1"/>
              <a:t>l</a:t>
            </a:r>
            <a:r>
              <a:rPr lang="ru-RU" sz="1890"/>
              <a:t>) = m* </a:t>
            </a:r>
            <a:endParaRPr/>
          </a:p>
          <a:p>
            <a:pPr marL="109728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285"/>
              <a:buNone/>
            </a:pPr>
            <a:endParaRPr sz="1890"/>
          </a:p>
        </p:txBody>
      </p:sp>
      <p:sp>
        <p:nvSpPr>
          <p:cNvPr id="478" name="Google Shape;478;p6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Расширенный денежный мультипликатор</a:t>
            </a:r>
            <a:endParaRPr sz="369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70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9728" lvl="0" indent="0" algn="l" rtl="0">
              <a:spcBef>
                <a:spcPts val="0"/>
              </a:spcBef>
              <a:spcAft>
                <a:spcPts val="0"/>
              </a:spcAft>
              <a:buSzPts val="2720"/>
              <a:buNone/>
            </a:pPr>
            <a:endParaRPr sz="4000"/>
          </a:p>
          <a:p>
            <a:pPr marL="109728" lvl="0" indent="0" algn="l" rtl="0">
              <a:spcBef>
                <a:spcPts val="400"/>
              </a:spcBef>
              <a:spcAft>
                <a:spcPts val="0"/>
              </a:spcAft>
              <a:buSzPts val="2720"/>
              <a:buNone/>
            </a:pPr>
            <a:endParaRPr sz="4000"/>
          </a:p>
          <a:p>
            <a:pPr marL="109728" lvl="0" indent="0" algn="ctr" rtl="0">
              <a:spcBef>
                <a:spcPts val="400"/>
              </a:spcBef>
              <a:spcAft>
                <a:spcPts val="0"/>
              </a:spcAft>
              <a:buSzPts val="2720"/>
              <a:buNone/>
            </a:pPr>
            <a:r>
              <a:rPr lang="ru-RU" sz="4000"/>
              <a:t>ΔМ = m* Δ ДБ</a:t>
            </a:r>
            <a:endParaRPr sz="4000"/>
          </a:p>
        </p:txBody>
      </p:sp>
      <p:sp>
        <p:nvSpPr>
          <p:cNvPr id="484" name="Google Shape;484;p7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Расширенный денежный мультипликатор</a:t>
            </a:r>
            <a:endParaRPr sz="369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Google Shape;242;p34"/>
          <p:cNvGrpSpPr/>
          <p:nvPr/>
        </p:nvGrpSpPr>
        <p:grpSpPr>
          <a:xfrm>
            <a:off x="459184" y="1492305"/>
            <a:ext cx="8225631" cy="4503626"/>
            <a:chOff x="1984" y="11167"/>
            <a:chExt cx="8225631" cy="4503626"/>
          </a:xfrm>
        </p:grpSpPr>
        <p:sp>
          <p:nvSpPr>
            <p:cNvPr id="243" name="Google Shape;243;p34"/>
            <p:cNvSpPr/>
            <p:nvPr/>
          </p:nvSpPr>
          <p:spPr>
            <a:xfrm>
              <a:off x="4114800" y="1872170"/>
              <a:ext cx="2251813" cy="78162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w="55000" cap="flat" cmpd="thickThin">
              <a:solidFill>
                <a:srgbClr val="207F97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44" name="Google Shape;244;p34"/>
            <p:cNvSpPr/>
            <p:nvPr/>
          </p:nvSpPr>
          <p:spPr>
            <a:xfrm>
              <a:off x="1862986" y="1872170"/>
              <a:ext cx="2251813" cy="78162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w="55000" cap="flat" cmpd="thickThin">
              <a:solidFill>
                <a:srgbClr val="207F97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45" name="Google Shape;245;p34"/>
            <p:cNvSpPr/>
            <p:nvPr/>
          </p:nvSpPr>
          <p:spPr>
            <a:xfrm>
              <a:off x="2253797" y="11167"/>
              <a:ext cx="3722005" cy="1861002"/>
            </a:xfrm>
            <a:prstGeom prst="rect">
              <a:avLst/>
            </a:prstGeom>
            <a:solidFill>
              <a:srgbClr val="2AA2BF"/>
            </a:solidFill>
            <a:ln w="55000" cap="flat" cmpd="thickThin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34"/>
            <p:cNvSpPr txBox="1"/>
            <p:nvPr/>
          </p:nvSpPr>
          <p:spPr>
            <a:xfrm>
              <a:off x="2253797" y="11167"/>
              <a:ext cx="3722005" cy="18610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75" tIns="21575" rIns="21575" bIns="21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3400">
                  <a:solidFill>
                    <a:schemeClr val="lt1"/>
                  </a:solidFill>
                  <a:latin typeface="Lucida Sans"/>
                  <a:ea typeface="Lucida Sans"/>
                  <a:cs typeface="Lucida Sans"/>
                  <a:sym typeface="Lucida Sans"/>
                </a:rPr>
                <a:t>Центральный банк</a:t>
              </a:r>
              <a:endParaRPr sz="340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endParaRPr>
            </a:p>
          </p:txBody>
        </p:sp>
        <p:sp>
          <p:nvSpPr>
            <p:cNvPr id="247" name="Google Shape;247;p34"/>
            <p:cNvSpPr/>
            <p:nvPr/>
          </p:nvSpPr>
          <p:spPr>
            <a:xfrm>
              <a:off x="1984" y="2653791"/>
              <a:ext cx="3722005" cy="1861002"/>
            </a:xfrm>
            <a:prstGeom prst="rect">
              <a:avLst/>
            </a:prstGeom>
            <a:solidFill>
              <a:srgbClr val="2AA2BF"/>
            </a:solidFill>
            <a:ln w="55000" cap="flat" cmpd="thickThin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34"/>
            <p:cNvSpPr txBox="1"/>
            <p:nvPr/>
          </p:nvSpPr>
          <p:spPr>
            <a:xfrm>
              <a:off x="1984" y="2653791"/>
              <a:ext cx="3722005" cy="18610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75" tIns="21575" rIns="21575" bIns="21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3400">
                  <a:solidFill>
                    <a:schemeClr val="lt1"/>
                  </a:solidFill>
                  <a:latin typeface="Lucida Sans"/>
                  <a:ea typeface="Lucida Sans"/>
                  <a:cs typeface="Lucida Sans"/>
                  <a:sym typeface="Lucida Sans"/>
                </a:rPr>
                <a:t>Коммерческие банки</a:t>
              </a:r>
              <a:endParaRPr sz="340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endParaRPr>
            </a:p>
          </p:txBody>
        </p:sp>
        <p:sp>
          <p:nvSpPr>
            <p:cNvPr id="249" name="Google Shape;249;p34"/>
            <p:cNvSpPr/>
            <p:nvPr/>
          </p:nvSpPr>
          <p:spPr>
            <a:xfrm>
              <a:off x="4505610" y="2653791"/>
              <a:ext cx="3722005" cy="1861002"/>
            </a:xfrm>
            <a:prstGeom prst="rect">
              <a:avLst/>
            </a:prstGeom>
            <a:solidFill>
              <a:srgbClr val="2AA2BF"/>
            </a:solidFill>
            <a:ln w="55000" cap="flat" cmpd="thickThin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34"/>
            <p:cNvSpPr txBox="1"/>
            <p:nvPr/>
          </p:nvSpPr>
          <p:spPr>
            <a:xfrm>
              <a:off x="4505610" y="2653791"/>
              <a:ext cx="3722005" cy="18610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75" tIns="21575" rIns="21575" bIns="21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3400">
                  <a:solidFill>
                    <a:schemeClr val="lt1"/>
                  </a:solidFill>
                  <a:latin typeface="Lucida Sans"/>
                  <a:ea typeface="Lucida Sans"/>
                  <a:cs typeface="Lucida Sans"/>
                  <a:sym typeface="Lucida Sans"/>
                </a:rPr>
                <a:t>Небанковские кредитные организации</a:t>
              </a:r>
              <a:endParaRPr sz="340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endParaRPr>
            </a:p>
          </p:txBody>
        </p:sp>
      </p:grpSp>
      <p:sp>
        <p:nvSpPr>
          <p:cNvPr id="251" name="Google Shape;251;p3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Двухуровневая банковская система</a:t>
            </a:r>
            <a:endParaRPr sz="369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5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spcBef>
                <a:spcPts val="0"/>
              </a:spcBef>
              <a:spcAft>
                <a:spcPts val="0"/>
              </a:spcAft>
              <a:buSzPts val="1836"/>
              <a:buChar char="🞂"/>
            </a:pPr>
            <a:r>
              <a:rPr lang="ru-RU"/>
              <a:t>Преобладают горизонтальные связи между банками</a:t>
            </a:r>
            <a:endParaRPr/>
          </a:p>
          <a:p>
            <a:pPr marL="624078" lvl="0" indent="-514350" algn="l" rtl="0">
              <a:spcBef>
                <a:spcPts val="400"/>
              </a:spcBef>
              <a:spcAft>
                <a:spcPts val="0"/>
              </a:spcAft>
              <a:buSzPts val="1836"/>
              <a:buFont typeface="Lucida Sans"/>
              <a:buAutoNum type="arabicPeriod"/>
            </a:pPr>
            <a:r>
              <a:rPr lang="ru-RU"/>
              <a:t>В стране еще нет центрального банка (Люксембург до 1998 г.)</a:t>
            </a:r>
            <a:endParaRPr/>
          </a:p>
          <a:p>
            <a:pPr marL="624078" lvl="0" indent="-514350" algn="l" rtl="0">
              <a:spcBef>
                <a:spcPts val="400"/>
              </a:spcBef>
              <a:spcAft>
                <a:spcPts val="0"/>
              </a:spcAft>
              <a:buSzPts val="1836"/>
              <a:buFont typeface="Lucida Sans"/>
              <a:buAutoNum type="arabicPeriod"/>
            </a:pPr>
            <a:r>
              <a:rPr lang="ru-RU"/>
              <a:t>В стране есть только центральный банк (СССР)</a:t>
            </a:r>
            <a:endParaRPr/>
          </a:p>
          <a:p>
            <a:pPr marL="624078" lvl="0" indent="-514350" algn="l" rtl="0">
              <a:spcBef>
                <a:spcPts val="400"/>
              </a:spcBef>
              <a:spcAft>
                <a:spcPts val="0"/>
              </a:spcAft>
              <a:buSzPts val="1836"/>
              <a:buFont typeface="Lucida Sans"/>
              <a:buAutoNum type="arabicPeriod"/>
            </a:pPr>
            <a:r>
              <a:rPr lang="ru-RU"/>
              <a:t> Центральный банк выполняет все банковские операции, конкурируя с другими банками (СССР)</a:t>
            </a:r>
            <a:endParaRPr/>
          </a:p>
        </p:txBody>
      </p:sp>
      <p:sp>
        <p:nvSpPr>
          <p:cNvPr id="257" name="Google Shape;257;p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90"/>
              <a:buFont typeface="Lucida Sans"/>
              <a:buNone/>
            </a:pPr>
            <a:r>
              <a:rPr lang="ru-RU" sz="3690"/>
              <a:t>Одноуровневые банковские системы</a:t>
            </a:r>
            <a:endParaRPr sz="369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6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9"/>
              <a:buNone/>
            </a:pPr>
            <a:r>
              <a:rPr lang="ru-RU" sz="2660"/>
              <a:t>1) Эмиссия денег;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SzPts val="1809"/>
              <a:buNone/>
            </a:pPr>
            <a:r>
              <a:rPr lang="ru-RU" sz="2660"/>
              <a:t>2) Определение приоритетных целей денежно-кредитной и валютной политик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SzPts val="1809"/>
              <a:buNone/>
            </a:pPr>
            <a:r>
              <a:rPr lang="ru-RU" sz="2660"/>
              <a:t>3) Обслуживание и поддержка государственных финансов;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SzPts val="1809"/>
              <a:buNone/>
            </a:pPr>
            <a:r>
              <a:rPr lang="ru-RU" sz="2660"/>
              <a:t>– прием налоговых платежей в сторону правительства,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SzPts val="1809"/>
              <a:buNone/>
            </a:pPr>
            <a:r>
              <a:rPr lang="ru-RU" sz="2660"/>
              <a:t>– исполнение государственного бюджета,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SzPts val="1809"/>
              <a:buNone/>
            </a:pPr>
            <a:r>
              <a:rPr lang="ru-RU" sz="2660"/>
              <a:t>– выплата процентов держателям государственных долгов,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SzPts val="1809"/>
              <a:buNone/>
            </a:pPr>
            <a:r>
              <a:rPr lang="ru-RU" sz="2660"/>
              <a:t>– управление государственным долгом.</a:t>
            </a:r>
            <a:endParaRPr/>
          </a:p>
        </p:txBody>
      </p:sp>
      <p:sp>
        <p:nvSpPr>
          <p:cNvPr id="264" name="Google Shape;264;p3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Функции Центрального банка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7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spcBef>
                <a:spcPts val="0"/>
              </a:spcBef>
              <a:spcAft>
                <a:spcPts val="0"/>
              </a:spcAft>
              <a:buSzPts val="1904"/>
              <a:buNone/>
            </a:pPr>
            <a:endParaRPr sz="2800"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904"/>
              <a:buNone/>
            </a:pPr>
            <a:r>
              <a:rPr lang="ru-RU" sz="2800"/>
              <a:t>4) Хранение золотых и валютных резервов, управление ими;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904"/>
              <a:buNone/>
            </a:pPr>
            <a:r>
              <a:rPr lang="ru-RU" sz="2800"/>
              <a:t>5) Организация и управление национальными займами;</a:t>
            </a:r>
            <a:endParaRPr/>
          </a:p>
          <a:p>
            <a:pPr marL="365760" lvl="0" indent="-256032" algn="l" rtl="0">
              <a:spcBef>
                <a:spcPts val="400"/>
              </a:spcBef>
              <a:spcAft>
                <a:spcPts val="0"/>
              </a:spcAft>
              <a:buSzPts val="1904"/>
              <a:buNone/>
            </a:pPr>
            <a:r>
              <a:rPr lang="ru-RU" sz="2800"/>
              <a:t>6) Руководство банковской системой;</a:t>
            </a:r>
            <a:endParaRPr/>
          </a:p>
        </p:txBody>
      </p:sp>
      <p:sp>
        <p:nvSpPr>
          <p:cNvPr id="271" name="Google Shape;271;p3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Функции Центрального банка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8"/>
          <p:cNvSpPr txBox="1"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lvl="0" indent="-25603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523"/>
              <a:buNone/>
            </a:pPr>
            <a:r>
              <a:rPr lang="ru-RU" sz="2240"/>
              <a:t>7) Кредитно-денежное регулирование: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23"/>
              <a:buNone/>
            </a:pPr>
            <a:r>
              <a:rPr lang="ru-RU" sz="2240"/>
              <a:t>- устанавливает экономически обоснованные лимиты и нормативы деятельности банков, в том числе резервные нормы и официальную ставку процента Центрального банка (учетная ставка);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23"/>
              <a:buNone/>
            </a:pPr>
            <a:r>
              <a:rPr lang="ru-RU" sz="2240"/>
              <a:t>- аккумулирует и хранит кассовые резервы коммерческих банков,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23"/>
              <a:buNone/>
            </a:pPr>
            <a:r>
              <a:rPr lang="ru-RU" sz="2240"/>
              <a:t>- кредитует коммерческие банки и осуществляет кассовое обслуживание государственных учреждений;</a:t>
            </a:r>
            <a:endParaRPr/>
          </a:p>
          <a:p>
            <a:pPr marL="365760" lvl="0" indent="-256032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523"/>
              <a:buNone/>
            </a:pPr>
            <a:r>
              <a:rPr lang="ru-RU" sz="2240"/>
              <a:t>– определяет правовые основы и принципы функционирования кредитно-финансовых институтов, рынков кредитных операций, устанавливает виды платежных и отчетных документов.</a:t>
            </a:r>
            <a:endParaRPr/>
          </a:p>
        </p:txBody>
      </p:sp>
      <p:sp>
        <p:nvSpPr>
          <p:cNvPr id="278" name="Google Shape;278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Lucida Sans"/>
              <a:buNone/>
            </a:pPr>
            <a:r>
              <a:rPr lang="ru-RU"/>
              <a:t>Функции Центрального банка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ткрытая">
  <a:themeElements>
    <a:clrScheme name="Открытая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1804</Words>
  <Application>Microsoft Macintosh PowerPoint</Application>
  <PresentationFormat>Экран (4:3)</PresentationFormat>
  <Paragraphs>464</Paragraphs>
  <Slides>41</Slides>
  <Notes>41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8" baseType="lpstr">
      <vt:lpstr>Arial</vt:lpstr>
      <vt:lpstr>Calibri</vt:lpstr>
      <vt:lpstr>Lucida Sans</vt:lpstr>
      <vt:lpstr>Noto Sans Symbols</vt:lpstr>
      <vt:lpstr>Times New Roman</vt:lpstr>
      <vt:lpstr>Verdana</vt:lpstr>
      <vt:lpstr>Открытая</vt:lpstr>
      <vt:lpstr>Кредитно-денежная система</vt:lpstr>
      <vt:lpstr>Кредитно-денежная система</vt:lpstr>
      <vt:lpstr>Кредитно-денежная система</vt:lpstr>
      <vt:lpstr>Кредитно-денежная система (классификация институтов)</vt:lpstr>
      <vt:lpstr>Двухуровневая банковская система</vt:lpstr>
      <vt:lpstr>Одноуровневые банковские системы</vt:lpstr>
      <vt:lpstr>Функции Центрального банка</vt:lpstr>
      <vt:lpstr>Функции Центрального банка</vt:lpstr>
      <vt:lpstr>Функции Центрального банка</vt:lpstr>
      <vt:lpstr>Коммерческий банк</vt:lpstr>
      <vt:lpstr>Активные операции коммерческого банка</vt:lpstr>
      <vt:lpstr>Пассивные операции коммерческого банка</vt:lpstr>
      <vt:lpstr>Небанковская кредитная организация</vt:lpstr>
      <vt:lpstr>Денежная база</vt:lpstr>
      <vt:lpstr>Денежная масса</vt:lpstr>
      <vt:lpstr> Укрупненный баланс Центрального банка</vt:lpstr>
      <vt:lpstr>Балансовое уравнение</vt:lpstr>
      <vt:lpstr>Резервы</vt:lpstr>
      <vt:lpstr>Резервы</vt:lpstr>
      <vt:lpstr>Денежная база и резервы</vt:lpstr>
      <vt:lpstr>Виды кредитно-денежной политики</vt:lpstr>
      <vt:lpstr>Укрупненный баланс коммерческого банка</vt:lpstr>
      <vt:lpstr>Создание денег банковской системой</vt:lpstr>
      <vt:lpstr>Создание денег банковской системой</vt:lpstr>
      <vt:lpstr>Создание денег банковской системой</vt:lpstr>
      <vt:lpstr>Создание денег банковской системой</vt:lpstr>
      <vt:lpstr>Создание денег банковской системой</vt:lpstr>
      <vt:lpstr>Создание денег банковской системой</vt:lpstr>
      <vt:lpstr>Создание денег банковской системой</vt:lpstr>
      <vt:lpstr>Создание денег банковской системой</vt:lpstr>
      <vt:lpstr>Депозитный мультипликатор</vt:lpstr>
      <vt:lpstr>Депозитный мультипликатор. Условия</vt:lpstr>
      <vt:lpstr>Депозитный мультипликатор</vt:lpstr>
      <vt:lpstr>Депозитный мультипликатор</vt:lpstr>
      <vt:lpstr>Депозитный мультипликатор</vt:lpstr>
      <vt:lpstr>Депозитный мультпликатор</vt:lpstr>
      <vt:lpstr>Депозитный мультипликатор</vt:lpstr>
      <vt:lpstr>Депозитный мультипликатор</vt:lpstr>
      <vt:lpstr>Депозитный мультипликатор</vt:lpstr>
      <vt:lpstr>Расширенный денежный мультипликатор</vt:lpstr>
      <vt:lpstr>Расширенный денежный мультипликатор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Кредитно-денежная система</dc:title>
  <cp:lastModifiedBy>avkirel@gmail.com</cp:lastModifiedBy>
  <cp:revision>1</cp:revision>
  <dcterms:modified xsi:type="dcterms:W3CDTF">2020-11-21T12:28:20Z</dcterms:modified>
</cp:coreProperties>
</file>