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FB31956D-6D59-4B5B-92B1-98EBBB632577}">
  <a:tblStyle styleId="{FB31956D-6D59-4B5B-92B1-98EBBB632577}" styleName="Table_0">
    <a:wholeTbl>
      <a:tcTxStyle b="off" i="off">
        <a:font>
          <a:latin typeface="Lucida Sans Unicode"/>
          <a:ea typeface="Lucida Sans Unicode"/>
          <a:cs typeface="Lucida Sans Unicode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7F0F4"/>
          </a:solidFill>
        </a:fill>
      </a:tcStyle>
    </a:wholeTbl>
    <a:band1H>
      <a:tcTxStyle/>
      <a:tcStyle>
        <a:tcBdr/>
        <a:fill>
          <a:solidFill>
            <a:srgbClr val="CCDFE8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CDFE8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Lucida Sans Unicode"/>
          <a:ea typeface="Lucida Sans Unicode"/>
          <a:cs typeface="Lucida Sans Unicode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Lucida Sans Unicode"/>
          <a:ea typeface="Lucida Sans Unicode"/>
          <a:cs typeface="Lucida Sans Unicode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Lucida Sans Unicode"/>
          <a:ea typeface="Lucida Sans Unicode"/>
          <a:cs typeface="Lucida Sans Unicode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Lucida Sans Unicode"/>
          <a:ea typeface="Lucida Sans Unicode"/>
          <a:cs typeface="Lucida Sans Unicode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4"/>
  </p:normalViewPr>
  <p:slideViewPr>
    <p:cSldViewPr snapToGrid="0">
      <p:cViewPr varScale="1">
        <p:scale>
          <a:sx n="124" d="100"/>
          <a:sy n="124" d="100"/>
        </p:scale>
        <p:origin x="1824" y="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" name="Google Shape;173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" name="Google Shape;185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1" name="Google Shape;191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" name="Google Shape;198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4" name="Google Shape;204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" name="Google Shape;210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2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2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3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" name="Google Shape;151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" name="Google Shape;167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" type="title">
  <p:cSld name="TITL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>
            <a:gsLst>
              <a:gs pos="0">
                <a:srgbClr val="007795"/>
              </a:gs>
              <a:gs pos="55000">
                <a:srgbClr val="47BBE0"/>
              </a:gs>
              <a:gs pos="100000">
                <a:srgbClr val="007795"/>
              </a:gs>
            </a:gsLst>
            <a:lin ang="30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Lucida Sans"/>
              <a:ea typeface="Lucida Sans"/>
              <a:cs typeface="Lucida Sans"/>
              <a:sym typeface="Lucida Sans"/>
            </a:endParaRPr>
          </a:p>
        </p:txBody>
      </p:sp>
      <p:sp>
        <p:nvSpPr>
          <p:cNvPr id="21" name="Google Shape;21;p2"/>
          <p:cNvSpPr txBox="1"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Lucida Sans"/>
              <a:buNone/>
              <a:defRPr sz="4800" b="1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2"/>
          <p:cNvSpPr txBox="1"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>
            <a:lvl1pPr marR="64008" lvl="0" algn="r">
              <a:spcBef>
                <a:spcPts val="400"/>
              </a:spcBef>
              <a:spcAft>
                <a:spcPts val="0"/>
              </a:spcAft>
              <a:buSzPts val="1836"/>
              <a:buNone/>
              <a:defRPr>
                <a:solidFill>
                  <a:schemeClr val="dk2"/>
                </a:solidFill>
              </a:defRPr>
            </a:lvl1pPr>
            <a:lvl2pPr lvl="1" algn="ctr">
              <a:spcBef>
                <a:spcPts val="324"/>
              </a:spcBef>
              <a:spcAft>
                <a:spcPts val="0"/>
              </a:spcAft>
              <a:buSzPts val="1800"/>
              <a:buNone/>
              <a:defRPr/>
            </a:lvl2pPr>
            <a:lvl3pPr lvl="2" algn="ctr">
              <a:spcBef>
                <a:spcPts val="350"/>
              </a:spcBef>
              <a:spcAft>
                <a:spcPts val="0"/>
              </a:spcAft>
              <a:buSzPts val="1800"/>
              <a:buNone/>
              <a:defRPr/>
            </a:lvl3pPr>
            <a:lvl4pPr lvl="3" algn="ctr">
              <a:spcBef>
                <a:spcPts val="350"/>
              </a:spcBef>
              <a:spcAft>
                <a:spcPts val="0"/>
              </a:spcAft>
              <a:buSzPts val="1800"/>
              <a:buNone/>
              <a:defRPr/>
            </a:lvl4pPr>
            <a:lvl5pPr lvl="4" algn="ctr">
              <a:spcBef>
                <a:spcPts val="350"/>
              </a:spcBef>
              <a:spcAft>
                <a:spcPts val="0"/>
              </a:spcAft>
              <a:buSzPts val="1800"/>
              <a:buNone/>
              <a:defRPr/>
            </a:lvl5pPr>
            <a:lvl6pPr lvl="5" algn="ctr">
              <a:spcBef>
                <a:spcPts val="350"/>
              </a:spcBef>
              <a:spcAft>
                <a:spcPts val="0"/>
              </a:spcAft>
              <a:buSzPts val="1800"/>
              <a:buNone/>
              <a:defRPr/>
            </a:lvl6pPr>
            <a:lvl7pPr lvl="6" algn="ctr">
              <a:spcBef>
                <a:spcPts val="350"/>
              </a:spcBef>
              <a:spcAft>
                <a:spcPts val="0"/>
              </a:spcAft>
              <a:buSzPts val="1800"/>
              <a:buNone/>
              <a:defRPr/>
            </a:lvl7pPr>
            <a:lvl8pPr lvl="7" algn="ctr">
              <a:spcBef>
                <a:spcPts val="350"/>
              </a:spcBef>
              <a:spcAft>
                <a:spcPts val="0"/>
              </a:spcAft>
              <a:buSzPts val="1800"/>
              <a:buNone/>
              <a:defRPr/>
            </a:lvl8pPr>
            <a:lvl9pPr lvl="8" algn="ctr">
              <a:spcBef>
                <a:spcPts val="35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grpSp>
        <p:nvGrpSpPr>
          <p:cNvPr id="23" name="Google Shape;23;p2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24" name="Google Shape;24;p2"/>
            <p:cNvSpPr/>
            <p:nvPr/>
          </p:nvSpPr>
          <p:spPr>
            <a:xfrm>
              <a:off x="1687513" y="4832896"/>
              <a:ext cx="7456487" cy="518816"/>
            </a:xfrm>
            <a:custGeom>
              <a:avLst/>
              <a:gdLst/>
              <a:ahLst/>
              <a:cxnLst/>
              <a:rect l="l" t="t" r="r" b="b"/>
              <a:pathLst>
                <a:path w="4697" h="367" extrusionOk="0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rgbClr val="9CCADC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endParaRPr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35443" y="5135526"/>
              <a:ext cx="9108557" cy="838200"/>
            </a:xfrm>
            <a:custGeom>
              <a:avLst/>
              <a:gdLst/>
              <a:ahLst/>
              <a:cxnLst/>
              <a:rect l="l" t="t" r="r" b="b"/>
              <a:pathLst>
                <a:path w="5760" h="528" extrusionOk="0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endParaRPr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0" y="4883888"/>
              <a:ext cx="9144000" cy="1981200"/>
            </a:xfrm>
            <a:custGeom>
              <a:avLst/>
              <a:gdLst/>
              <a:ahLst/>
              <a:cxnLst/>
              <a:rect l="l" t="t" r="r" b="b"/>
              <a:pathLst>
                <a:path w="5760" h="1248" extrusionOk="0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2">
                <a:alphaModFix amt="50000"/>
              </a:blip>
              <a:tile tx="0" ty="0" sx="50000" sy="50000" flip="none" algn="t"/>
            </a:blip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endParaRPr>
            </a:p>
          </p:txBody>
        </p:sp>
        <p:cxnSp>
          <p:nvCxnSpPr>
            <p:cNvPr id="27" name="Google Shape;27;p2"/>
            <p:cNvCxnSpPr/>
            <p:nvPr/>
          </p:nvCxnSpPr>
          <p:spPr>
            <a:xfrm>
              <a:off x="-3765" y="4880373"/>
              <a:ext cx="9147765" cy="839943"/>
            </a:xfrm>
            <a:prstGeom prst="straightConnector1">
              <a:avLst/>
            </a:prstGeom>
            <a:noFill/>
            <a:ln w="12050" cap="flat" cmpd="sng">
              <a:solidFill>
                <a:srgbClr val="93C5D8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sp>
        <p:nvSpPr>
          <p:cNvPr id="28" name="Google Shape;28;p2"/>
          <p:cNvSpPr txBox="1">
            <a:spLocks noGrp="1"/>
          </p:cNvSpPr>
          <p:nvPr>
            <p:ph type="dt" idx="10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FFF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"/>
          <p:cNvSpPr txBox="1">
            <a:spLocks noGrp="1"/>
          </p:cNvSpPr>
          <p:nvPr>
            <p:ph type="ft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E7F0F4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2"/>
          <p:cNvSpPr txBox="1">
            <a:spLocks noGrp="1"/>
          </p:cNvSpPr>
          <p:nvPr>
            <p:ph type="sldNum" idx="12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000" b="0">
                <a:solidFill>
                  <a:srgbClr val="FFFFFF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marL="0" lvl="1" indent="0" algn="r">
              <a:spcBef>
                <a:spcPts val="0"/>
              </a:spcBef>
              <a:buNone/>
              <a:defRPr sz="1000" b="0">
                <a:solidFill>
                  <a:srgbClr val="FFFFFF"/>
                </a:solidFill>
                <a:latin typeface="Lucida Sans"/>
                <a:ea typeface="Lucida Sans"/>
                <a:cs typeface="Lucida Sans"/>
                <a:sym typeface="Lucida Sans"/>
              </a:defRPr>
            </a:lvl2pPr>
            <a:lvl3pPr marL="0" lvl="2" indent="0" algn="r">
              <a:spcBef>
                <a:spcPts val="0"/>
              </a:spcBef>
              <a:buNone/>
              <a:defRPr sz="1000" b="0">
                <a:solidFill>
                  <a:srgbClr val="FFFFFF"/>
                </a:solidFill>
                <a:latin typeface="Lucida Sans"/>
                <a:ea typeface="Lucida Sans"/>
                <a:cs typeface="Lucida Sans"/>
                <a:sym typeface="Lucida Sans"/>
              </a:defRPr>
            </a:lvl3pPr>
            <a:lvl4pPr marL="0" lvl="3" indent="0" algn="r">
              <a:spcBef>
                <a:spcPts val="0"/>
              </a:spcBef>
              <a:buNone/>
              <a:defRPr sz="1000" b="0">
                <a:solidFill>
                  <a:srgbClr val="FFFFFF"/>
                </a:solidFill>
                <a:latin typeface="Lucida Sans"/>
                <a:ea typeface="Lucida Sans"/>
                <a:cs typeface="Lucida Sans"/>
                <a:sym typeface="Lucida Sans"/>
              </a:defRPr>
            </a:lvl4pPr>
            <a:lvl5pPr marL="0" lvl="4" indent="0" algn="r">
              <a:spcBef>
                <a:spcPts val="0"/>
              </a:spcBef>
              <a:buNone/>
              <a:defRPr sz="1000" b="0">
                <a:solidFill>
                  <a:srgbClr val="FFFFFF"/>
                </a:solidFill>
                <a:latin typeface="Lucida Sans"/>
                <a:ea typeface="Lucida Sans"/>
                <a:cs typeface="Lucida Sans"/>
                <a:sym typeface="Lucida Sans"/>
              </a:defRPr>
            </a:lvl5pPr>
            <a:lvl6pPr marL="0" lvl="5" indent="0" algn="r">
              <a:spcBef>
                <a:spcPts val="0"/>
              </a:spcBef>
              <a:buNone/>
              <a:defRPr sz="1000" b="0">
                <a:solidFill>
                  <a:srgbClr val="FFFFFF"/>
                </a:solidFill>
                <a:latin typeface="Lucida Sans"/>
                <a:ea typeface="Lucida Sans"/>
                <a:cs typeface="Lucida Sans"/>
                <a:sym typeface="Lucida Sans"/>
              </a:defRPr>
            </a:lvl6pPr>
            <a:lvl7pPr marL="0" lvl="6" indent="0" algn="r">
              <a:spcBef>
                <a:spcPts val="0"/>
              </a:spcBef>
              <a:buNone/>
              <a:defRPr sz="1000" b="0">
                <a:solidFill>
                  <a:srgbClr val="FFFFFF"/>
                </a:solidFill>
                <a:latin typeface="Lucida Sans"/>
                <a:ea typeface="Lucida Sans"/>
                <a:cs typeface="Lucida Sans"/>
                <a:sym typeface="Lucida Sans"/>
              </a:defRPr>
            </a:lvl7pPr>
            <a:lvl8pPr marL="0" lvl="7" indent="0" algn="r">
              <a:spcBef>
                <a:spcPts val="0"/>
              </a:spcBef>
              <a:buNone/>
              <a:defRPr sz="1000" b="0">
                <a:solidFill>
                  <a:srgbClr val="FFFFFF"/>
                </a:solidFill>
                <a:latin typeface="Lucida Sans"/>
                <a:ea typeface="Lucida Sans"/>
                <a:cs typeface="Lucida Sans"/>
                <a:sym typeface="Lucida Sans"/>
              </a:defRPr>
            </a:lvl8pPr>
            <a:lvl9pPr marL="0" lvl="8" indent="0" algn="r">
              <a:spcBef>
                <a:spcPts val="0"/>
              </a:spcBef>
              <a:buNone/>
              <a:defRPr sz="1000" b="0">
                <a:solidFill>
                  <a:srgbClr val="FFFFFF"/>
                </a:solidFill>
                <a:latin typeface="Lucida Sans"/>
                <a:ea typeface="Lucida Sans"/>
                <a:cs typeface="Lucida Sans"/>
                <a:sym typeface="Lucida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1"/>
          <p:cNvSpPr txBox="1">
            <a:spLocks noGrp="1"/>
          </p:cNvSpPr>
          <p:nvPr>
            <p:ph type="body" idx="1"/>
          </p:nvPr>
        </p:nvSpPr>
        <p:spPr>
          <a:xfrm rot="5400000">
            <a:off x="2378964" y="-440436"/>
            <a:ext cx="4386071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06324" algn="l">
              <a:spcBef>
                <a:spcPts val="400"/>
              </a:spcBef>
              <a:spcAft>
                <a:spcPts val="0"/>
              </a:spcAft>
              <a:buSzPts val="1224"/>
              <a:buChar char="🞂"/>
              <a:defRPr/>
            </a:lvl1pPr>
            <a:lvl2pPr marL="914400" lvl="1" indent="-342900" algn="l">
              <a:spcBef>
                <a:spcPts val="324"/>
              </a:spcBef>
              <a:spcAft>
                <a:spcPts val="0"/>
              </a:spcAft>
              <a:buSzPts val="1800"/>
              <a:buChar char="◦"/>
              <a:defRPr/>
            </a:lvl2pPr>
            <a:lvl3pPr marL="1371600" lvl="2" indent="-342900" algn="l">
              <a:spcBef>
                <a:spcPts val="350"/>
              </a:spcBef>
              <a:spcAft>
                <a:spcPts val="0"/>
              </a:spcAft>
              <a:buSzPts val="1800"/>
              <a:buChar char="●"/>
              <a:defRPr/>
            </a:lvl3pPr>
            <a:lvl4pPr marL="1828800" lvl="3" indent="-342900" algn="l">
              <a:spcBef>
                <a:spcPts val="35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5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7pPr>
            <a:lvl8pPr marL="3657600" lvl="7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8pPr>
            <a:lvl9pPr marL="4114800" lvl="8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93" name="Google Shape;93;p11"/>
          <p:cNvSpPr txBox="1">
            <a:spLocks noGrp="1"/>
          </p:cNvSpPr>
          <p:nvPr>
            <p:ph type="dt" idx="10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1"/>
          <p:cNvSpPr txBox="1">
            <a:spLocks noGrp="1"/>
          </p:cNvSpPr>
          <p:nvPr>
            <p:ph type="ft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11"/>
          <p:cNvSpPr txBox="1">
            <a:spLocks noGrp="1"/>
          </p:cNvSpPr>
          <p:nvPr>
            <p:ph type="sldNum" idx="12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2"/>
          <p:cNvSpPr txBox="1">
            <a:spLocks noGrp="1"/>
          </p:cNvSpPr>
          <p:nvPr>
            <p:ph type="title"/>
          </p:nvPr>
        </p:nvSpPr>
        <p:spPr>
          <a:xfrm rot="5400000">
            <a:off x="4936367" y="2182285"/>
            <a:ext cx="5592761" cy="17774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12"/>
          <p:cNvSpPr txBox="1">
            <a:spLocks noGrp="1"/>
          </p:cNvSpPr>
          <p:nvPr>
            <p:ph type="body" idx="1"/>
          </p:nvPr>
        </p:nvSpPr>
        <p:spPr>
          <a:xfrm rot="5400000">
            <a:off x="823120" y="-91279"/>
            <a:ext cx="5592760" cy="632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06324" algn="l">
              <a:spcBef>
                <a:spcPts val="400"/>
              </a:spcBef>
              <a:spcAft>
                <a:spcPts val="0"/>
              </a:spcAft>
              <a:buSzPts val="1224"/>
              <a:buChar char="🞂"/>
              <a:defRPr/>
            </a:lvl1pPr>
            <a:lvl2pPr marL="914400" lvl="1" indent="-342900" algn="l">
              <a:spcBef>
                <a:spcPts val="324"/>
              </a:spcBef>
              <a:spcAft>
                <a:spcPts val="0"/>
              </a:spcAft>
              <a:buSzPts val="1800"/>
              <a:buChar char="◦"/>
              <a:defRPr/>
            </a:lvl2pPr>
            <a:lvl3pPr marL="1371600" lvl="2" indent="-342900" algn="l">
              <a:spcBef>
                <a:spcPts val="350"/>
              </a:spcBef>
              <a:spcAft>
                <a:spcPts val="0"/>
              </a:spcAft>
              <a:buSzPts val="1800"/>
              <a:buChar char="●"/>
              <a:defRPr/>
            </a:lvl3pPr>
            <a:lvl4pPr marL="1828800" lvl="3" indent="-342900" algn="l">
              <a:spcBef>
                <a:spcPts val="35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5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7pPr>
            <a:lvl8pPr marL="3657600" lvl="7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8pPr>
            <a:lvl9pPr marL="4114800" lvl="8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99" name="Google Shape;99;p12"/>
          <p:cNvSpPr txBox="1">
            <a:spLocks noGrp="1"/>
          </p:cNvSpPr>
          <p:nvPr>
            <p:ph type="dt" idx="10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12"/>
          <p:cNvSpPr txBox="1">
            <a:spLocks noGrp="1"/>
          </p:cNvSpPr>
          <p:nvPr>
            <p:ph type="ft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12"/>
          <p:cNvSpPr txBox="1">
            <a:spLocks noGrp="1"/>
          </p:cNvSpPr>
          <p:nvPr>
            <p:ph type="sldNum" idx="12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3"/>
          <p:cNvSpPr txBox="1"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06324" algn="l">
              <a:spcBef>
                <a:spcPts val="400"/>
              </a:spcBef>
              <a:spcAft>
                <a:spcPts val="0"/>
              </a:spcAft>
              <a:buSzPts val="1224"/>
              <a:buChar char="🞂"/>
              <a:defRPr/>
            </a:lvl1pPr>
            <a:lvl2pPr marL="914400" lvl="1" indent="-342900" algn="l">
              <a:spcBef>
                <a:spcPts val="324"/>
              </a:spcBef>
              <a:spcAft>
                <a:spcPts val="0"/>
              </a:spcAft>
              <a:buSzPts val="1800"/>
              <a:buChar char="◦"/>
              <a:defRPr/>
            </a:lvl2pPr>
            <a:lvl3pPr marL="1371600" lvl="2" indent="-342900" algn="l">
              <a:spcBef>
                <a:spcPts val="350"/>
              </a:spcBef>
              <a:spcAft>
                <a:spcPts val="0"/>
              </a:spcAft>
              <a:buSzPts val="1800"/>
              <a:buChar char="●"/>
              <a:defRPr/>
            </a:lvl3pPr>
            <a:lvl4pPr marL="1828800" lvl="3" indent="-342900" algn="l">
              <a:spcBef>
                <a:spcPts val="35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5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7pPr>
            <a:lvl8pPr marL="3657600" lvl="7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8pPr>
            <a:lvl9pPr marL="4114800" lvl="8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33" name="Google Shape;33;p3"/>
          <p:cNvSpPr txBox="1">
            <a:spLocks noGrp="1"/>
          </p:cNvSpPr>
          <p:nvPr>
            <p:ph type="dt" idx="10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3"/>
          <p:cNvSpPr txBox="1">
            <a:spLocks noGrp="1"/>
          </p:cNvSpPr>
          <p:nvPr>
            <p:ph type="ft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"/>
          <p:cNvSpPr txBox="1">
            <a:spLocks noGrp="1"/>
          </p:cNvSpPr>
          <p:nvPr>
            <p:ph type="sldNum" idx="12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6" name="Google Shape;36;p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Сравнение" type="twoTxTwoObj">
  <p:cSld name="TWO_OBJECTS_WITH_TEXT">
    <p:bg>
      <p:bgPr>
        <a:blipFill rotWithShape="1">
          <a:blip r:embed="rId2">
            <a:alphaModFix/>
          </a:blip>
          <a:tile tx="0" ty="0" sx="50000" sy="50000" flip="none" algn="tl"/>
        </a:blipFill>
        <a:effectLst/>
      </p:bgPr>
    </p:bg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4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100"/>
              <a:buFont typeface="Lucida Sans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4"/>
          <p:cNvSpPr txBox="1"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prstGeom prst="rect">
            <a:avLst/>
          </a:prstGeom>
          <a:solidFill>
            <a:schemeClr val="accent1"/>
          </a:solidFill>
          <a:ln w="96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82875" tIns="45700" rIns="91425" bIns="45700" anchor="ctr" anchorCtr="0">
            <a:no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SzPts val="1632"/>
              <a:buNone/>
              <a:defRPr sz="2400" b="0">
                <a:solidFill>
                  <a:schemeClr val="lt1"/>
                </a:solidFill>
              </a:defRPr>
            </a:lvl1pPr>
            <a:lvl2pPr marL="914400" lvl="1" indent="-228600" algn="l">
              <a:spcBef>
                <a:spcPts val="324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spcBef>
                <a:spcPts val="35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spcBef>
                <a:spcPts val="35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spcBef>
                <a:spcPts val="35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7pPr>
            <a:lvl8pPr marL="3657600" lvl="7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8pPr>
            <a:lvl9pPr marL="4114800" lvl="8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4"/>
          <p:cNvSpPr txBox="1">
            <a:spLocks noGrp="1"/>
          </p:cNvSpPr>
          <p:nvPr>
            <p:ph type="body" idx="2"/>
          </p:nvPr>
        </p:nvSpPr>
        <p:spPr>
          <a:xfrm>
            <a:off x="4645026" y="5410200"/>
            <a:ext cx="4041775" cy="762000"/>
          </a:xfrm>
          <a:prstGeom prst="rect">
            <a:avLst/>
          </a:prstGeom>
          <a:solidFill>
            <a:schemeClr val="accent1"/>
          </a:solidFill>
          <a:ln w="96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82875" tIns="45700" rIns="91425" bIns="45700" anchor="ctr" anchorCtr="0">
            <a:no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SzPts val="1632"/>
              <a:buNone/>
              <a:defRPr sz="2400" b="0">
                <a:solidFill>
                  <a:schemeClr val="lt1"/>
                </a:solidFill>
              </a:defRPr>
            </a:lvl1pPr>
            <a:lvl2pPr marL="914400" lvl="1" indent="-228600" algn="l">
              <a:spcBef>
                <a:spcPts val="324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spcBef>
                <a:spcPts val="35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spcBef>
                <a:spcPts val="35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spcBef>
                <a:spcPts val="35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7pPr>
            <a:lvl8pPr marL="3657600" lvl="7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8pPr>
            <a:lvl9pPr marL="4114800" lvl="8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41" name="Google Shape;41;p4"/>
          <p:cNvSpPr txBox="1">
            <a:spLocks noGrp="1"/>
          </p:cNvSpPr>
          <p:nvPr>
            <p:ph type="body" idx="3"/>
          </p:nvPr>
        </p:nvSpPr>
        <p:spPr>
          <a:xfrm>
            <a:off x="457200" y="1444294"/>
            <a:ext cx="4040188" cy="3941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32232" algn="l">
              <a:spcBef>
                <a:spcPts val="400"/>
              </a:spcBef>
              <a:spcAft>
                <a:spcPts val="0"/>
              </a:spcAft>
              <a:buSzPts val="1632"/>
              <a:buChar char="🞂"/>
              <a:defRPr sz="2400"/>
            </a:lvl1pPr>
            <a:lvl2pPr marL="914400" lvl="1" indent="-355600" algn="l">
              <a:spcBef>
                <a:spcPts val="324"/>
              </a:spcBef>
              <a:spcAft>
                <a:spcPts val="0"/>
              </a:spcAft>
              <a:buSzPts val="2000"/>
              <a:buChar char="◦"/>
              <a:defRPr sz="2000"/>
            </a:lvl2pPr>
            <a:lvl3pPr marL="1371600" lvl="2" indent="-342900" algn="l">
              <a:spcBef>
                <a:spcPts val="350"/>
              </a:spcBef>
              <a:spcAft>
                <a:spcPts val="0"/>
              </a:spcAft>
              <a:buSzPts val="1800"/>
              <a:buChar char="●"/>
              <a:defRPr sz="1800"/>
            </a:lvl3pPr>
            <a:lvl4pPr marL="1828800" lvl="3" indent="-330200" algn="l">
              <a:spcBef>
                <a:spcPts val="35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spcBef>
                <a:spcPts val="350"/>
              </a:spcBef>
              <a:spcAft>
                <a:spcPts val="0"/>
              </a:spcAft>
              <a:buSzPts val="1600"/>
              <a:buChar char="●"/>
              <a:defRPr sz="1600"/>
            </a:lvl5pPr>
            <a:lvl6pPr marL="2743200" lvl="5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7pPr>
            <a:lvl8pPr marL="3657600" lvl="7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8pPr>
            <a:lvl9pPr marL="4114800" lvl="8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42" name="Google Shape;42;p4"/>
          <p:cNvSpPr txBox="1">
            <a:spLocks noGrp="1"/>
          </p:cNvSpPr>
          <p:nvPr>
            <p:ph type="body" idx="4"/>
          </p:nvPr>
        </p:nvSpPr>
        <p:spPr>
          <a:xfrm>
            <a:off x="4645025" y="1444294"/>
            <a:ext cx="4041775" cy="3941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32232" algn="l">
              <a:spcBef>
                <a:spcPts val="0"/>
              </a:spcBef>
              <a:spcAft>
                <a:spcPts val="0"/>
              </a:spcAft>
              <a:buSzPts val="1632"/>
              <a:buChar char="🞂"/>
              <a:defRPr sz="2400"/>
            </a:lvl1pPr>
            <a:lvl2pPr marL="914400" lvl="1" indent="-355600" algn="l">
              <a:spcBef>
                <a:spcPts val="324"/>
              </a:spcBef>
              <a:spcAft>
                <a:spcPts val="0"/>
              </a:spcAft>
              <a:buSzPts val="2000"/>
              <a:buChar char="◦"/>
              <a:defRPr sz="2000"/>
            </a:lvl2pPr>
            <a:lvl3pPr marL="1371600" lvl="2" indent="-342900" algn="l">
              <a:spcBef>
                <a:spcPts val="350"/>
              </a:spcBef>
              <a:spcAft>
                <a:spcPts val="0"/>
              </a:spcAft>
              <a:buSzPts val="1800"/>
              <a:buChar char="●"/>
              <a:defRPr sz="1800"/>
            </a:lvl3pPr>
            <a:lvl4pPr marL="1828800" lvl="3" indent="-330200" algn="l">
              <a:spcBef>
                <a:spcPts val="35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spcBef>
                <a:spcPts val="350"/>
              </a:spcBef>
              <a:spcAft>
                <a:spcPts val="0"/>
              </a:spcAft>
              <a:buSzPts val="1600"/>
              <a:buChar char="●"/>
              <a:defRPr sz="1600"/>
            </a:lvl5pPr>
            <a:lvl6pPr marL="2743200" lvl="5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7pPr>
            <a:lvl8pPr marL="3657600" lvl="7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8pPr>
            <a:lvl9pPr marL="4114800" lvl="8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43" name="Google Shape;43;p4"/>
          <p:cNvSpPr txBox="1">
            <a:spLocks noGrp="1"/>
          </p:cNvSpPr>
          <p:nvPr>
            <p:ph type="dt" idx="10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4"/>
          <p:cNvSpPr txBox="1">
            <a:spLocks noGrp="1"/>
          </p:cNvSpPr>
          <p:nvPr>
            <p:ph type="ft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4"/>
          <p:cNvSpPr txBox="1">
            <a:spLocks noGrp="1"/>
          </p:cNvSpPr>
          <p:nvPr>
            <p:ph type="sldNum" idx="12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bg>
      <p:bgPr>
        <a:gradFill>
          <a:gsLst>
            <a:gs pos="0">
              <a:srgbClr val="B1B1B1"/>
            </a:gs>
            <a:gs pos="40000">
              <a:srgbClr val="9E9E9E"/>
            </a:gs>
            <a:gs pos="100000">
              <a:schemeClr val="dk1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5"/>
          <p:cNvSpPr txBox="1"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800"/>
              <a:buFont typeface="Lucida Sans"/>
              <a:buNone/>
              <a:defRPr sz="48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5"/>
          <p:cNvSpPr txBox="1"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SzPts val="1564"/>
              <a:buNone/>
              <a:defRPr sz="2300">
                <a:solidFill>
                  <a:schemeClr val="lt1"/>
                </a:solidFill>
              </a:defRPr>
            </a:lvl1pPr>
            <a:lvl2pPr marL="914400" lvl="1" indent="-228600" algn="l">
              <a:spcBef>
                <a:spcPts val="324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lt1"/>
                </a:solidFill>
              </a:defRPr>
            </a:lvl2pPr>
            <a:lvl3pPr marL="1371600" lvl="2" indent="-228600" algn="l">
              <a:spcBef>
                <a:spcPts val="35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3pPr>
            <a:lvl4pPr marL="1828800" lvl="3" indent="-228600" algn="l">
              <a:spcBef>
                <a:spcPts val="35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4pPr>
            <a:lvl5pPr marL="2286000" lvl="4" indent="-228600" algn="l">
              <a:spcBef>
                <a:spcPts val="35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5pPr>
            <a:lvl6pPr marL="2743200" lvl="5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7pPr>
            <a:lvl8pPr marL="3657600" lvl="7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8pPr>
            <a:lvl9pPr marL="4114800" lvl="8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49" name="Google Shape;49;p5"/>
          <p:cNvSpPr txBox="1">
            <a:spLocks noGrp="1"/>
          </p:cNvSpPr>
          <p:nvPr>
            <p:ph type="dt" idx="10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5"/>
          <p:cNvSpPr txBox="1">
            <a:spLocks noGrp="1"/>
          </p:cNvSpPr>
          <p:nvPr>
            <p:ph type="ft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5"/>
          <p:cNvSpPr txBox="1">
            <a:spLocks noGrp="1"/>
          </p:cNvSpPr>
          <p:nvPr>
            <p:ph type="sldNum" idx="12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52" name="Google Shape;52;p5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>
            <a:gsLst>
              <a:gs pos="0">
                <a:srgbClr val="1488A5"/>
              </a:gs>
              <a:gs pos="72000">
                <a:srgbClr val="4DB7DA"/>
              </a:gs>
              <a:gs pos="100000">
                <a:srgbClr val="7CC2DD"/>
              </a:gs>
            </a:gsLst>
            <a:lin ang="16200000" scaled="0"/>
          </a:gradFill>
          <a:ln w="9525" cap="rnd" cmpd="sng">
            <a:solidFill>
              <a:srgbClr val="20768B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25400" dir="5400000">
              <a:srgbClr val="000000">
                <a:alpha val="45882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Lucida Sans"/>
              <a:ea typeface="Lucida Sans"/>
              <a:cs typeface="Lucida Sans"/>
              <a:sym typeface="Lucida Sans"/>
            </a:endParaRPr>
          </a:p>
        </p:txBody>
      </p:sp>
      <p:sp>
        <p:nvSpPr>
          <p:cNvPr id="53" name="Google Shape;53;p5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>
            <a:gsLst>
              <a:gs pos="0">
                <a:srgbClr val="1488A5"/>
              </a:gs>
              <a:gs pos="72000">
                <a:srgbClr val="4DB7DA"/>
              </a:gs>
              <a:gs pos="100000">
                <a:srgbClr val="7CC2DD"/>
              </a:gs>
            </a:gsLst>
            <a:lin ang="16200000" scaled="0"/>
          </a:gradFill>
          <a:ln w="9525" cap="rnd" cmpd="sng">
            <a:solidFill>
              <a:srgbClr val="20768B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25400" dir="5400000">
              <a:srgbClr val="000000">
                <a:alpha val="45882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Lucida Sans"/>
              <a:ea typeface="Lucida Sans"/>
              <a:cs typeface="Lucida Sans"/>
              <a:sym typeface="Lucida San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bg>
      <p:bgPr>
        <a:gradFill>
          <a:gsLst>
            <a:gs pos="0">
              <a:srgbClr val="B1B1B1"/>
            </a:gs>
            <a:gs pos="40000">
              <a:srgbClr val="9E9E9E"/>
            </a:gs>
            <a:gs pos="100000">
              <a:schemeClr val="dk1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6"/>
          <p:cNvSpPr txBox="1">
            <a:spLocks noGrp="1"/>
          </p:cNvSpPr>
          <p:nvPr>
            <p:ph type="body" idx="1"/>
          </p:nvPr>
        </p:nvSpPr>
        <p:spPr>
          <a:xfrm>
            <a:off x="457200" y="1481328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9504" algn="l">
              <a:spcBef>
                <a:spcPts val="400"/>
              </a:spcBef>
              <a:spcAft>
                <a:spcPts val="0"/>
              </a:spcAft>
              <a:buSzPts val="1904"/>
              <a:buChar char="🞂"/>
              <a:defRPr sz="2800"/>
            </a:lvl1pPr>
            <a:lvl2pPr marL="914400" lvl="1" indent="-381000" algn="l">
              <a:spcBef>
                <a:spcPts val="324"/>
              </a:spcBef>
              <a:spcAft>
                <a:spcPts val="0"/>
              </a:spcAft>
              <a:buSzPts val="2400"/>
              <a:buChar char="◦"/>
              <a:defRPr sz="2400"/>
            </a:lvl2pPr>
            <a:lvl3pPr marL="1371600" lvl="2" indent="-355600" algn="l">
              <a:spcBef>
                <a:spcPts val="350"/>
              </a:spcBef>
              <a:spcAft>
                <a:spcPts val="0"/>
              </a:spcAft>
              <a:buSzPts val="2000"/>
              <a:buChar char="●"/>
              <a:defRPr sz="2000"/>
            </a:lvl3pPr>
            <a:lvl4pPr marL="1828800" lvl="3" indent="-342900" algn="l">
              <a:spcBef>
                <a:spcPts val="35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 algn="l">
              <a:spcBef>
                <a:spcPts val="350"/>
              </a:spcBef>
              <a:spcAft>
                <a:spcPts val="0"/>
              </a:spcAft>
              <a:buSzPts val="1800"/>
              <a:buChar char="●"/>
              <a:defRPr sz="1800"/>
            </a:lvl5pPr>
            <a:lvl6pPr marL="2743200" lvl="5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7pPr>
            <a:lvl8pPr marL="3657600" lvl="7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8pPr>
            <a:lvl9pPr marL="4114800" lvl="8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56" name="Google Shape;56;p6"/>
          <p:cNvSpPr txBox="1">
            <a:spLocks noGrp="1"/>
          </p:cNvSpPr>
          <p:nvPr>
            <p:ph type="body" idx="2"/>
          </p:nvPr>
        </p:nvSpPr>
        <p:spPr>
          <a:xfrm>
            <a:off x="4648200" y="1481328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9504" algn="l">
              <a:spcBef>
                <a:spcPts val="400"/>
              </a:spcBef>
              <a:spcAft>
                <a:spcPts val="0"/>
              </a:spcAft>
              <a:buSzPts val="1904"/>
              <a:buChar char="🞂"/>
              <a:defRPr sz="2800"/>
            </a:lvl1pPr>
            <a:lvl2pPr marL="914400" lvl="1" indent="-381000" algn="l">
              <a:spcBef>
                <a:spcPts val="324"/>
              </a:spcBef>
              <a:spcAft>
                <a:spcPts val="0"/>
              </a:spcAft>
              <a:buSzPts val="2400"/>
              <a:buChar char="◦"/>
              <a:defRPr sz="2400"/>
            </a:lvl2pPr>
            <a:lvl3pPr marL="1371600" lvl="2" indent="-355600" algn="l">
              <a:spcBef>
                <a:spcPts val="350"/>
              </a:spcBef>
              <a:spcAft>
                <a:spcPts val="0"/>
              </a:spcAft>
              <a:buSzPts val="2000"/>
              <a:buChar char="●"/>
              <a:defRPr sz="2000"/>
            </a:lvl3pPr>
            <a:lvl4pPr marL="1828800" lvl="3" indent="-342900" algn="l">
              <a:spcBef>
                <a:spcPts val="35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 algn="l">
              <a:spcBef>
                <a:spcPts val="350"/>
              </a:spcBef>
              <a:spcAft>
                <a:spcPts val="0"/>
              </a:spcAft>
              <a:buSzPts val="1800"/>
              <a:buChar char="●"/>
              <a:defRPr sz="1800"/>
            </a:lvl5pPr>
            <a:lvl6pPr marL="2743200" lvl="5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7pPr>
            <a:lvl8pPr marL="3657600" lvl="7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8pPr>
            <a:lvl9pPr marL="4114800" lvl="8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57" name="Google Shape;57;p6"/>
          <p:cNvSpPr txBox="1">
            <a:spLocks noGrp="1"/>
          </p:cNvSpPr>
          <p:nvPr>
            <p:ph type="dt" idx="10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6"/>
          <p:cNvSpPr txBox="1">
            <a:spLocks noGrp="1"/>
          </p:cNvSpPr>
          <p:nvPr>
            <p:ph type="ft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6"/>
          <p:cNvSpPr txBox="1">
            <a:spLocks noGrp="1"/>
          </p:cNvSpPr>
          <p:nvPr>
            <p:ph type="sldNum" idx="12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60" name="Google Shape;60;p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bg>
      <p:bgPr>
        <a:gradFill>
          <a:gsLst>
            <a:gs pos="0">
              <a:srgbClr val="B1B1B1"/>
            </a:gs>
            <a:gs pos="40000">
              <a:srgbClr val="9E9E9E"/>
            </a:gs>
            <a:gs pos="100000">
              <a:schemeClr val="dk1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7"/>
          <p:cNvSpPr txBox="1">
            <a:spLocks noGrp="1"/>
          </p:cNvSpPr>
          <p:nvPr>
            <p:ph type="dt" idx="10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7"/>
          <p:cNvSpPr txBox="1">
            <a:spLocks noGrp="1"/>
          </p:cNvSpPr>
          <p:nvPr>
            <p:ph type="ft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7"/>
          <p:cNvSpPr txBox="1">
            <a:spLocks noGrp="1"/>
          </p:cNvSpPr>
          <p:nvPr>
            <p:ph type="sldNum" idx="12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65" name="Google Shape;65;p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8"/>
          <p:cNvSpPr txBox="1">
            <a:spLocks noGrp="1"/>
          </p:cNvSpPr>
          <p:nvPr>
            <p:ph type="dt" idx="10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8"/>
          <p:cNvSpPr txBox="1">
            <a:spLocks noGrp="1"/>
          </p:cNvSpPr>
          <p:nvPr>
            <p:ph type="ft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8"/>
          <p:cNvSpPr txBox="1">
            <a:spLocks noGrp="1"/>
          </p:cNvSpPr>
          <p:nvPr>
            <p:ph type="sldNum" idx="12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Объект с подписью" type="objTx">
  <p:cSld name="OBJECT_WITH_CAPTION_TEXT">
    <p:bg>
      <p:bgPr>
        <a:blipFill rotWithShape="1">
          <a:blip r:embed="rId2">
            <a:alphaModFix/>
          </a:blip>
          <a:tile tx="0" ty="0" sx="50000" sy="50000" flip="none" algn="tl"/>
        </a:blipFill>
        <a:effectLst/>
      </p:bgPr>
    </p:bg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9"/>
          <p:cNvSpPr txBox="1"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Lucida Sans"/>
              <a:buNone/>
              <a:defRPr sz="2500" b="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9"/>
          <p:cNvSpPr txBox="1">
            <a:spLocks noGrp="1"/>
          </p:cNvSpPr>
          <p:nvPr>
            <p:ph type="body" idx="1"/>
          </p:nvPr>
        </p:nvSpPr>
        <p:spPr>
          <a:xfrm>
            <a:off x="4419600" y="5355102"/>
            <a:ext cx="3974592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r">
              <a:spcBef>
                <a:spcPts val="400"/>
              </a:spcBef>
              <a:spcAft>
                <a:spcPts val="0"/>
              </a:spcAft>
              <a:buSzPts val="1088"/>
              <a:buNone/>
              <a:defRPr sz="1600"/>
            </a:lvl1pPr>
            <a:lvl2pPr marL="914400" lvl="1" indent="-228600" algn="l">
              <a:spcBef>
                <a:spcPts val="324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>
              <a:spcBef>
                <a:spcPts val="35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spcBef>
                <a:spcPts val="35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>
              <a:spcBef>
                <a:spcPts val="35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7pPr>
            <a:lvl8pPr marL="3657600" lvl="7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8pPr>
            <a:lvl9pPr marL="4114800" lvl="8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73" name="Google Shape;73;p9"/>
          <p:cNvSpPr txBox="1">
            <a:spLocks noGrp="1"/>
          </p:cNvSpPr>
          <p:nvPr>
            <p:ph type="body" idx="2"/>
          </p:nvPr>
        </p:nvSpPr>
        <p:spPr>
          <a:xfrm>
            <a:off x="914400" y="274320"/>
            <a:ext cx="7479792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66776" algn="l">
              <a:spcBef>
                <a:spcPts val="400"/>
              </a:spcBef>
              <a:spcAft>
                <a:spcPts val="0"/>
              </a:spcAft>
              <a:buSzPts val="2176"/>
              <a:buChar char="🞂"/>
              <a:defRPr sz="3200"/>
            </a:lvl1pPr>
            <a:lvl2pPr marL="914400" lvl="1" indent="-406400" algn="l">
              <a:spcBef>
                <a:spcPts val="324"/>
              </a:spcBef>
              <a:spcAft>
                <a:spcPts val="0"/>
              </a:spcAft>
              <a:buSzPts val="2800"/>
              <a:buChar char="◦"/>
              <a:defRPr sz="2800"/>
            </a:lvl2pPr>
            <a:lvl3pPr marL="1371600" lvl="2" indent="-381000" algn="l">
              <a:spcBef>
                <a:spcPts val="350"/>
              </a:spcBef>
              <a:spcAft>
                <a:spcPts val="0"/>
              </a:spcAft>
              <a:buSzPts val="2400"/>
              <a:buChar char="●"/>
              <a:defRPr sz="2400"/>
            </a:lvl3pPr>
            <a:lvl4pPr marL="1828800" lvl="3" indent="-355600" algn="l">
              <a:spcBef>
                <a:spcPts val="35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algn="l">
              <a:spcBef>
                <a:spcPts val="350"/>
              </a:spcBef>
              <a:spcAft>
                <a:spcPts val="0"/>
              </a:spcAft>
              <a:buSzPts val="2000"/>
              <a:buChar char="●"/>
              <a:defRPr sz="2000"/>
            </a:lvl5pPr>
            <a:lvl6pPr marL="2743200" lvl="5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7pPr>
            <a:lvl8pPr marL="3657600" lvl="7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8pPr>
            <a:lvl9pPr marL="4114800" lvl="8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74" name="Google Shape;74;p9"/>
          <p:cNvSpPr txBox="1">
            <a:spLocks noGrp="1"/>
          </p:cNvSpPr>
          <p:nvPr>
            <p:ph type="dt" idx="10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9"/>
          <p:cNvSpPr txBox="1">
            <a:spLocks noGrp="1"/>
          </p:cNvSpPr>
          <p:nvPr>
            <p:ph type="ft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9"/>
          <p:cNvSpPr txBox="1">
            <a:spLocks noGrp="1"/>
          </p:cNvSpPr>
          <p:nvPr>
            <p:ph type="sldNum" idx="12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Рисунок с подписью" type="picTx">
  <p:cSld name="PICTURE_WITH_CAPTION_TEXT">
    <p:bg>
      <p:bgPr>
        <a:gradFill>
          <a:gsLst>
            <a:gs pos="0">
              <a:srgbClr val="B1B1B1"/>
            </a:gs>
            <a:gs pos="40000">
              <a:srgbClr val="9E9E9E"/>
            </a:gs>
            <a:gs pos="100000">
              <a:schemeClr val="dk1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0"/>
          <p:cNvSpPr txBox="1">
            <a:spLocks noGrp="1"/>
          </p:cNvSpPr>
          <p:nvPr>
            <p:ph type="body" idx="1"/>
          </p:nvPr>
        </p:nvSpPr>
        <p:spPr>
          <a:xfrm>
            <a:off x="1141232" y="5443402"/>
            <a:ext cx="7162800" cy="6482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45700" anchor="t" anchorCtr="0">
            <a:noAutofit/>
          </a:bodyPr>
          <a:lstStyle>
            <a:lvl1pPr marL="457200" marR="18288" lvl="0" indent="-228600" algn="r">
              <a:spcBef>
                <a:spcPts val="400"/>
              </a:spcBef>
              <a:spcAft>
                <a:spcPts val="0"/>
              </a:spcAft>
              <a:buSzPts val="952"/>
              <a:buNone/>
              <a:defRPr sz="1400"/>
            </a:lvl1pPr>
            <a:lvl2pPr marL="914400" lvl="1" indent="-304800" algn="l">
              <a:spcBef>
                <a:spcPts val="324"/>
              </a:spcBef>
              <a:spcAft>
                <a:spcPts val="0"/>
              </a:spcAft>
              <a:buSzPts val="1200"/>
              <a:buChar char="◦"/>
              <a:defRPr sz="1200"/>
            </a:lvl2pPr>
            <a:lvl3pPr marL="1371600" lvl="2" indent="-292100" algn="l">
              <a:spcBef>
                <a:spcPts val="350"/>
              </a:spcBef>
              <a:spcAft>
                <a:spcPts val="0"/>
              </a:spcAft>
              <a:buSzPts val="1000"/>
              <a:buChar char="●"/>
              <a:defRPr sz="1000"/>
            </a:lvl3pPr>
            <a:lvl4pPr marL="1828800" lvl="3" indent="-285750" algn="l">
              <a:spcBef>
                <a:spcPts val="350"/>
              </a:spcBef>
              <a:spcAft>
                <a:spcPts val="0"/>
              </a:spcAft>
              <a:buSzPts val="900"/>
              <a:buChar char="●"/>
              <a:defRPr sz="900"/>
            </a:lvl4pPr>
            <a:lvl5pPr marL="2286000" lvl="4" indent="-285750" algn="l">
              <a:spcBef>
                <a:spcPts val="350"/>
              </a:spcBef>
              <a:spcAft>
                <a:spcPts val="0"/>
              </a:spcAft>
              <a:buSzPts val="900"/>
              <a:buChar char="●"/>
              <a:defRPr sz="900"/>
            </a:lvl5pPr>
            <a:lvl6pPr marL="2743200" lvl="5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7pPr>
            <a:lvl8pPr marL="3657600" lvl="7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8pPr>
            <a:lvl9pPr marL="4114800" lvl="8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79" name="Google Shape;79;p10"/>
          <p:cNvSpPr>
            <a:spLocks noGrp="1"/>
          </p:cNvSpPr>
          <p:nvPr>
            <p:ph type="pic" idx="2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176"/>
              <a:buFont typeface="Noto Sans Symbols"/>
              <a:buNone/>
              <a:defRPr sz="3200" b="0" i="0" u="none" strike="noStrike" cap="none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marR="0" lvl="1" algn="l" rtl="0"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Pts val="2300"/>
              <a:buFont typeface="Verdana"/>
              <a:buChar char="◦"/>
              <a:defRPr sz="2300" b="0" i="0" u="none" strike="noStrike" cap="none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defRPr>
            </a:lvl2pPr>
            <a:lvl3pPr marR="0" lvl="2" algn="l" rtl="0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Noto Sans Symbols"/>
              <a:buChar char="●"/>
              <a:defRPr sz="2100" b="0" i="0" u="none" strike="noStrike" cap="none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defRPr>
            </a:lvl3pPr>
            <a:lvl4pPr marR="0" lvl="3" algn="l" rtl="0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1900"/>
              <a:buFont typeface="Noto Sans Symbols"/>
              <a:buChar char="●"/>
              <a:defRPr sz="1900" b="0" i="0" u="none" strike="noStrike" cap="none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defRPr>
            </a:lvl4pPr>
            <a:lvl5pPr marR="0" lvl="4" algn="l" rtl="0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defRPr>
            </a:lvl5pPr>
            <a:lvl6pPr marR="0" lvl="5" algn="l" rtl="0"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Noto Sans Symbols"/>
              <a:buChar char="■"/>
              <a:defRPr sz="1800" b="0" i="0" u="none" strike="noStrike" cap="none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defRPr>
            </a:lvl6pPr>
            <a:lvl7pPr marR="0" lvl="6" algn="l" rtl="0"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■"/>
              <a:defRPr sz="1600" b="0" i="0" u="none" strike="noStrike" cap="none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defRPr>
            </a:lvl7pPr>
            <a:lvl8pPr marR="0" lvl="7" algn="l" rtl="0"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■"/>
              <a:defRPr sz="1600" b="0" i="0" u="none" strike="noStrike" cap="none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defRPr>
            </a:lvl8pPr>
            <a:lvl9pPr marR="0" lvl="8" algn="l" rtl="0"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■"/>
              <a:defRPr sz="1600" b="0" i="0" u="none" strike="noStrike" cap="none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defRPr>
            </a:lvl9pPr>
          </a:lstStyle>
          <a:p>
            <a:endParaRPr/>
          </a:p>
        </p:txBody>
      </p:sp>
      <p:sp>
        <p:nvSpPr>
          <p:cNvPr id="80" name="Google Shape;80;p10"/>
          <p:cNvSpPr txBox="1">
            <a:spLocks noGrp="1"/>
          </p:cNvSpPr>
          <p:nvPr>
            <p:ph type="dt" idx="10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0"/>
          <p:cNvSpPr txBox="1">
            <a:spLocks noGrp="1"/>
          </p:cNvSpPr>
          <p:nvPr>
            <p:ph type="ft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0"/>
          <p:cNvSpPr txBox="1">
            <a:spLocks noGrp="1"/>
          </p:cNvSpPr>
          <p:nvPr>
            <p:ph type="sldNum" idx="12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000" b="0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marL="0" lvl="1" indent="0" algn="r">
              <a:spcBef>
                <a:spcPts val="0"/>
              </a:spcBef>
              <a:buNone/>
              <a:defRPr sz="1000" b="0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defRPr>
            </a:lvl2pPr>
            <a:lvl3pPr marL="0" lvl="2" indent="0" algn="r">
              <a:spcBef>
                <a:spcPts val="0"/>
              </a:spcBef>
              <a:buNone/>
              <a:defRPr sz="1000" b="0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defRPr>
            </a:lvl3pPr>
            <a:lvl4pPr marL="0" lvl="3" indent="0" algn="r">
              <a:spcBef>
                <a:spcPts val="0"/>
              </a:spcBef>
              <a:buNone/>
              <a:defRPr sz="1000" b="0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defRPr>
            </a:lvl4pPr>
            <a:lvl5pPr marL="0" lvl="4" indent="0" algn="r">
              <a:spcBef>
                <a:spcPts val="0"/>
              </a:spcBef>
              <a:buNone/>
              <a:defRPr sz="1000" b="0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defRPr>
            </a:lvl5pPr>
            <a:lvl6pPr marL="0" lvl="5" indent="0" algn="r">
              <a:spcBef>
                <a:spcPts val="0"/>
              </a:spcBef>
              <a:buNone/>
              <a:defRPr sz="1000" b="0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defRPr>
            </a:lvl6pPr>
            <a:lvl7pPr marL="0" lvl="6" indent="0" algn="r">
              <a:spcBef>
                <a:spcPts val="0"/>
              </a:spcBef>
              <a:buNone/>
              <a:defRPr sz="1000" b="0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defRPr>
            </a:lvl7pPr>
            <a:lvl8pPr marL="0" lvl="7" indent="0" algn="r">
              <a:spcBef>
                <a:spcPts val="0"/>
              </a:spcBef>
              <a:buNone/>
              <a:defRPr sz="1000" b="0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defRPr>
            </a:lvl8pPr>
            <a:lvl9pPr marL="0" lvl="8" indent="0" algn="r">
              <a:spcBef>
                <a:spcPts val="0"/>
              </a:spcBef>
              <a:buNone/>
              <a:defRPr sz="1000" b="0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83" name="Google Shape;83;p10"/>
          <p:cNvSpPr txBox="1"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Lucida Sans"/>
              <a:buNone/>
              <a:defRPr sz="3000" b="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0"/>
          <p:cNvSpPr/>
          <p:nvPr/>
        </p:nvSpPr>
        <p:spPr>
          <a:xfrm>
            <a:off x="499273" y="5944936"/>
            <a:ext cx="4940624" cy="921076"/>
          </a:xfrm>
          <a:custGeom>
            <a:avLst/>
            <a:gdLst/>
            <a:ahLst/>
            <a:cxnLst/>
            <a:rect l="l" t="t" r="r" b="b"/>
            <a:pathLst>
              <a:path w="7485" h="337" extrusionOk="0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rgbClr val="9CCADC">
              <a:alpha val="400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Lucida Sans"/>
              <a:ea typeface="Lucida Sans"/>
              <a:cs typeface="Lucida Sans"/>
              <a:sym typeface="Lucida Sans"/>
            </a:endParaRPr>
          </a:p>
        </p:txBody>
      </p:sp>
      <p:sp>
        <p:nvSpPr>
          <p:cNvPr id="85" name="Google Shape;85;p10"/>
          <p:cNvSpPr/>
          <p:nvPr/>
        </p:nvSpPr>
        <p:spPr>
          <a:xfrm>
            <a:off x="485717" y="5939011"/>
            <a:ext cx="3690451" cy="933450"/>
          </a:xfrm>
          <a:custGeom>
            <a:avLst/>
            <a:gdLst/>
            <a:ahLst/>
            <a:cxnLst/>
            <a:rect l="l" t="t" r="r" b="b"/>
            <a:pathLst>
              <a:path w="5591" h="588" extrusionOk="0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Lucida Sans"/>
              <a:ea typeface="Lucida Sans"/>
              <a:cs typeface="Lucida Sans"/>
              <a:sym typeface="Lucida Sans"/>
            </a:endParaRPr>
          </a:p>
        </p:txBody>
      </p:sp>
      <p:sp>
        <p:nvSpPr>
          <p:cNvPr id="86" name="Google Shape;86;p10"/>
          <p:cNvSpPr/>
          <p:nvPr/>
        </p:nvSpPr>
        <p:spPr>
          <a:xfrm>
            <a:off x="-6042" y="5791253"/>
            <a:ext cx="3402314" cy="1080868"/>
          </a:xfrm>
          <a:prstGeom prst="rtTriangle">
            <a:avLst/>
          </a:prstGeom>
          <a:blipFill rotWithShape="1">
            <a:blip r:embed="rId2">
              <a:alphaModFix amt="50000"/>
            </a:blip>
            <a:tile tx="0" ty="0" sx="50000" sy="50000" flip="none" algn="t"/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Lucida Sans"/>
              <a:ea typeface="Lucida Sans"/>
              <a:cs typeface="Lucida Sans"/>
              <a:sym typeface="Lucida Sans"/>
            </a:endParaRPr>
          </a:p>
        </p:txBody>
      </p:sp>
      <p:cxnSp>
        <p:nvCxnSpPr>
          <p:cNvPr id="87" name="Google Shape;87;p10"/>
          <p:cNvCxnSpPr/>
          <p:nvPr/>
        </p:nvCxnSpPr>
        <p:spPr>
          <a:xfrm>
            <a:off x="-9237" y="5787738"/>
            <a:ext cx="3405509" cy="1084383"/>
          </a:xfrm>
          <a:prstGeom prst="straightConnector1">
            <a:avLst/>
          </a:prstGeom>
          <a:noFill/>
          <a:ln w="12050" cap="flat" cmpd="sng">
            <a:solidFill>
              <a:srgbClr val="93C5D8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8" name="Google Shape;88;p10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>
            <a:gsLst>
              <a:gs pos="0">
                <a:srgbClr val="1488A5"/>
              </a:gs>
              <a:gs pos="72000">
                <a:srgbClr val="4DB7DA"/>
              </a:gs>
              <a:gs pos="100000">
                <a:srgbClr val="7CC2DD"/>
              </a:gs>
            </a:gsLst>
            <a:lin ang="16200000" scaled="0"/>
          </a:gradFill>
          <a:ln w="9525" cap="rnd" cmpd="sng">
            <a:solidFill>
              <a:srgbClr val="20768B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25400" dir="5400000">
              <a:srgbClr val="000000">
                <a:alpha val="45882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Lucida Sans"/>
              <a:ea typeface="Lucida Sans"/>
              <a:cs typeface="Lucida Sans"/>
              <a:sym typeface="Lucida Sans"/>
            </a:endParaRPr>
          </a:p>
        </p:txBody>
      </p:sp>
      <p:sp>
        <p:nvSpPr>
          <p:cNvPr id="89" name="Google Shape;89;p10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>
            <a:gsLst>
              <a:gs pos="0">
                <a:srgbClr val="1488A5"/>
              </a:gs>
              <a:gs pos="72000">
                <a:srgbClr val="4DB7DA"/>
              </a:gs>
              <a:gs pos="100000">
                <a:srgbClr val="7CC2DD"/>
              </a:gs>
            </a:gsLst>
            <a:lin ang="16200000" scaled="0"/>
          </a:gradFill>
          <a:ln w="9525" cap="rnd" cmpd="sng">
            <a:solidFill>
              <a:srgbClr val="20768B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25400" dir="5400000">
              <a:srgbClr val="000000">
                <a:alpha val="45882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Lucida Sans"/>
              <a:ea typeface="Lucida Sans"/>
              <a:cs typeface="Lucida Sans"/>
              <a:sym typeface="Lucida San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/>
          <p:nvPr/>
        </p:nvSpPr>
        <p:spPr>
          <a:xfrm>
            <a:off x="499273" y="5944936"/>
            <a:ext cx="4940624" cy="921076"/>
          </a:xfrm>
          <a:custGeom>
            <a:avLst/>
            <a:gdLst/>
            <a:ahLst/>
            <a:cxnLst/>
            <a:rect l="l" t="t" r="r" b="b"/>
            <a:pathLst>
              <a:path w="7485" h="337" extrusionOk="0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rgbClr val="9CCADC">
              <a:alpha val="400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Lucida Sans"/>
              <a:ea typeface="Lucida Sans"/>
              <a:cs typeface="Lucida Sans"/>
              <a:sym typeface="Lucida Sans"/>
            </a:endParaRPr>
          </a:p>
        </p:txBody>
      </p:sp>
      <p:sp>
        <p:nvSpPr>
          <p:cNvPr id="11" name="Google Shape;11;p1"/>
          <p:cNvSpPr/>
          <p:nvPr/>
        </p:nvSpPr>
        <p:spPr>
          <a:xfrm>
            <a:off x="485717" y="5939011"/>
            <a:ext cx="3690451" cy="933450"/>
          </a:xfrm>
          <a:custGeom>
            <a:avLst/>
            <a:gdLst/>
            <a:ahLst/>
            <a:cxnLst/>
            <a:rect l="l" t="t" r="r" b="b"/>
            <a:pathLst>
              <a:path w="5591" h="588" extrusionOk="0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Lucida Sans"/>
              <a:ea typeface="Lucida Sans"/>
              <a:cs typeface="Lucida Sans"/>
              <a:sym typeface="Lucida Sans"/>
            </a:endParaRPr>
          </a:p>
        </p:txBody>
      </p:sp>
      <p:sp>
        <p:nvSpPr>
          <p:cNvPr id="12" name="Google Shape;12;p1"/>
          <p:cNvSpPr/>
          <p:nvPr/>
        </p:nvSpPr>
        <p:spPr>
          <a:xfrm>
            <a:off x="-6042" y="5791253"/>
            <a:ext cx="3402314" cy="1080868"/>
          </a:xfrm>
          <a:prstGeom prst="rtTriangle">
            <a:avLst/>
          </a:prstGeom>
          <a:blipFill rotWithShape="1">
            <a:blip r:embed="rId13">
              <a:alphaModFix amt="50000"/>
            </a:blip>
            <a:tile tx="0" ty="0" sx="50000" sy="50000" flip="none" algn="t"/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Lucida Sans"/>
              <a:ea typeface="Lucida Sans"/>
              <a:cs typeface="Lucida Sans"/>
              <a:sym typeface="Lucida Sans"/>
            </a:endParaRPr>
          </a:p>
        </p:txBody>
      </p:sp>
      <p:cxnSp>
        <p:nvCxnSpPr>
          <p:cNvPr id="13" name="Google Shape;13;p1"/>
          <p:cNvCxnSpPr/>
          <p:nvPr/>
        </p:nvCxnSpPr>
        <p:spPr>
          <a:xfrm>
            <a:off x="-9237" y="5787738"/>
            <a:ext cx="3405509" cy="1084383"/>
          </a:xfrm>
          <a:prstGeom prst="straightConnector1">
            <a:avLst/>
          </a:prstGeom>
          <a:noFill/>
          <a:ln w="12050" cap="flat" cmpd="sng">
            <a:solidFill>
              <a:srgbClr val="93C5D8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" name="Google Shape;14;p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100"/>
              <a:buFont typeface="Lucida Sans"/>
              <a:buNone/>
              <a:defRPr sz="4100" b="1" i="0" u="none" strike="noStrike" cap="none">
                <a:solidFill>
                  <a:schemeClr val="dk2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5" name="Google Shape;15;p1"/>
          <p:cNvSpPr txBox="1"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45186" algn="l" rtl="0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36"/>
              <a:buFont typeface="Noto Sans Symbols"/>
              <a:buChar char="🞂"/>
              <a:defRPr sz="2700" b="0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marL="914400" marR="0" lvl="1" indent="-374650" algn="l" rtl="0"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Pts val="2300"/>
              <a:buFont typeface="Verdana"/>
              <a:buChar char="◦"/>
              <a:defRPr sz="2300" b="0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2pPr>
            <a:lvl3pPr marL="1371600" marR="0" lvl="2" indent="-361950" algn="l" rtl="0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Noto Sans Symbols"/>
              <a:buChar char="●"/>
              <a:defRPr sz="2100" b="0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3pPr>
            <a:lvl4pPr marL="1828800" marR="0" lvl="3" indent="-349250" algn="l" rtl="0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1900"/>
              <a:buFont typeface="Noto Sans Symbols"/>
              <a:buChar char="●"/>
              <a:defRPr sz="1900" b="0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4pPr>
            <a:lvl5pPr marL="2286000" marR="0" lvl="4" indent="-342900" algn="l" rtl="0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5pPr>
            <a:lvl6pPr marL="2743200" marR="0" lvl="5" indent="-342900" algn="l" rtl="0"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Noto Sans Symbols"/>
              <a:buChar char="■"/>
              <a:defRPr sz="1800" b="0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6pPr>
            <a:lvl7pPr marL="3200400" marR="0" lvl="6" indent="-330200" algn="l" rtl="0"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■"/>
              <a:defRPr sz="1600" b="0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7pPr>
            <a:lvl8pPr marL="3657600" marR="0" lvl="7" indent="-330200" algn="l" rtl="0"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■"/>
              <a:defRPr sz="1600" b="0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8pPr>
            <a:lvl9pPr marL="4114800" marR="0" lvl="8" indent="-330200" algn="l" rtl="0"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■"/>
              <a:defRPr sz="1600" b="0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9pPr>
          </a:lstStyle>
          <a:p>
            <a:endParaRPr/>
          </a:p>
        </p:txBody>
      </p:sp>
      <p:sp>
        <p:nvSpPr>
          <p:cNvPr id="16" name="Google Shape;16;p1"/>
          <p:cNvSpPr txBox="1">
            <a:spLocks noGrp="1"/>
          </p:cNvSpPr>
          <p:nvPr>
            <p:ph type="dt" idx="10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9pPr>
          </a:lstStyle>
          <a:p>
            <a:endParaRPr/>
          </a:p>
        </p:txBody>
      </p:sp>
      <p:sp>
        <p:nvSpPr>
          <p:cNvPr id="17" name="Google Shape;17;p1"/>
          <p:cNvSpPr txBox="1">
            <a:spLocks noGrp="1"/>
          </p:cNvSpPr>
          <p:nvPr>
            <p:ph type="ft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9pPr>
          </a:lstStyle>
          <a:p>
            <a:endParaRPr/>
          </a:p>
        </p:txBody>
      </p:sp>
      <p:sp>
        <p:nvSpPr>
          <p:cNvPr id="18" name="Google Shape;18;p1"/>
          <p:cNvSpPr txBox="1">
            <a:spLocks noGrp="1"/>
          </p:cNvSpPr>
          <p:nvPr>
            <p:ph type="sldNum" idx="12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000" b="0" u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u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u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u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u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u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u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u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u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3"/>
          <p:cNvSpPr txBox="1"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Lucida Sans"/>
              <a:buNone/>
            </a:pPr>
            <a:r>
              <a:rPr lang="ru-RU"/>
              <a:t>Деньги и денежная масса</a:t>
            </a:r>
            <a:endParaRPr/>
          </a:p>
        </p:txBody>
      </p:sp>
      <p:sp>
        <p:nvSpPr>
          <p:cNvPr id="107" name="Google Shape;107;p13"/>
          <p:cNvSpPr txBox="1"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64008" lvl="0" indent="0" algn="r" rtl="0">
              <a:spcBef>
                <a:spcPts val="0"/>
              </a:spcBef>
              <a:spcAft>
                <a:spcPts val="0"/>
              </a:spcAft>
              <a:buSzPts val="1836"/>
              <a:buNone/>
            </a:pP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3"/>
          <p:cNvSpPr txBox="1"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760" lvl="0" indent="-256032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23"/>
              <a:buChar char="🞂"/>
            </a:pPr>
            <a:r>
              <a:rPr lang="ru-RU" sz="2092"/>
              <a:t>официально отменены золотые стандарты для внутренних и для международных операций;</a:t>
            </a:r>
            <a:endParaRPr/>
          </a:p>
          <a:p>
            <a:pPr marL="365760" lvl="0" indent="-256032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1423"/>
              <a:buChar char="🞂"/>
            </a:pPr>
            <a:r>
              <a:rPr lang="ru-RU" sz="2092"/>
              <a:t>Демонетизация золота – золото = обычный товар;</a:t>
            </a:r>
            <a:endParaRPr/>
          </a:p>
          <a:p>
            <a:pPr marL="365760" lvl="0" indent="-256032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1423"/>
              <a:buChar char="🞂"/>
            </a:pPr>
            <a:r>
              <a:rPr lang="ru-RU" sz="2092"/>
              <a:t>Введены специальные права заимствования (СДР) = «мировые деньги» для формирования валютных резервов. Эмиссию СДР осуществляет МВФ. В функции СДР также входит регулирование платежных балансов и соизмерение стоимости национальных валют;</a:t>
            </a:r>
            <a:endParaRPr/>
          </a:p>
          <a:p>
            <a:pPr marL="365760" lvl="0" indent="-256032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1423"/>
              <a:buChar char="🞂"/>
            </a:pPr>
            <a:r>
              <a:rPr lang="ru-RU" sz="2092"/>
              <a:t>Резервные валюты: доллар США, фунт стерлингов, иена, евро;</a:t>
            </a:r>
            <a:endParaRPr sz="2092"/>
          </a:p>
          <a:p>
            <a:pPr marL="365760" lvl="0" indent="-256032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1423"/>
              <a:buChar char="🞂"/>
            </a:pPr>
            <a:r>
              <a:rPr lang="ru-RU" sz="2092"/>
              <a:t>режим свободно плавающих валютных курсов (на основе спроса и предложения);</a:t>
            </a:r>
            <a:endParaRPr/>
          </a:p>
          <a:p>
            <a:pPr marL="365760" lvl="0" indent="-256032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1423"/>
              <a:buChar char="🞂"/>
            </a:pPr>
            <a:r>
              <a:rPr lang="ru-RU" sz="2092"/>
              <a:t>государства могут самостоятельно определять режим формирования валютного курса из нескольких вариантов.</a:t>
            </a:r>
            <a:endParaRPr/>
          </a:p>
          <a:p>
            <a:pPr marL="365760" lvl="0" indent="-165699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1423"/>
              <a:buNone/>
            </a:pPr>
            <a:endParaRPr sz="2092"/>
          </a:p>
        </p:txBody>
      </p:sp>
      <p:sp>
        <p:nvSpPr>
          <p:cNvPr id="176" name="Google Shape;176;p2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90"/>
              <a:buFont typeface="Lucida Sans"/>
              <a:buNone/>
            </a:pPr>
            <a:r>
              <a:rPr lang="ru-RU" sz="3690"/>
              <a:t>Ямайская валютная система (1971-78)</a:t>
            </a:r>
            <a:endParaRPr sz="369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4"/>
          <p:cNvSpPr txBox="1"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760" lvl="0" indent="-256032" algn="ctr" rtl="0">
              <a:spcBef>
                <a:spcPts val="0"/>
              </a:spcBef>
              <a:spcAft>
                <a:spcPts val="0"/>
              </a:spcAft>
              <a:buSzPts val="3672"/>
              <a:buNone/>
            </a:pPr>
            <a:r>
              <a:rPr lang="ru-RU" sz="5400"/>
              <a:t>М = НДО + Д,</a:t>
            </a:r>
            <a:endParaRPr/>
          </a:p>
          <a:p>
            <a:pPr marL="365760" lvl="0" indent="-256032" algn="l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endParaRPr/>
          </a:p>
          <a:p>
            <a:pPr marL="365760" lvl="0" indent="-256032" algn="l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r>
              <a:rPr lang="ru-RU"/>
              <a:t>НДО – наличные деньги в обращении,</a:t>
            </a:r>
            <a:endParaRPr/>
          </a:p>
          <a:p>
            <a:pPr marL="365760" lvl="0" indent="-256032" algn="l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r>
              <a:rPr lang="ru-RU"/>
              <a:t>Д - безналичные деньги (депозиты предприятий и населения): текущие и срочные вклады</a:t>
            </a:r>
            <a:endParaRPr/>
          </a:p>
        </p:txBody>
      </p:sp>
      <p:sp>
        <p:nvSpPr>
          <p:cNvPr id="182" name="Google Shape;182;p2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100"/>
              <a:buFont typeface="Lucida Sans"/>
              <a:buNone/>
            </a:pPr>
            <a:r>
              <a:rPr lang="ru-RU"/>
              <a:t>Денежная масса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5"/>
          <p:cNvSpPr txBox="1"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760" lvl="0" indent="-256032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698"/>
              <a:buNone/>
            </a:pPr>
            <a:r>
              <a:rPr lang="ru-RU" sz="2497"/>
              <a:t>М0 = наличные деньги (в РФ – 22%, в развитых фин.системах – 7-10%)</a:t>
            </a:r>
            <a:endParaRPr/>
          </a:p>
          <a:p>
            <a:pPr marL="365760" lvl="0" indent="-256032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1698"/>
              <a:buNone/>
            </a:pPr>
            <a:r>
              <a:rPr lang="ru-RU" sz="2497"/>
              <a:t>М1 = наличные деньги в обращении + текущие депозиты</a:t>
            </a:r>
            <a:endParaRPr/>
          </a:p>
          <a:p>
            <a:pPr marL="365760" lvl="0" indent="-256032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1698"/>
              <a:buNone/>
            </a:pPr>
            <a:r>
              <a:rPr lang="ru-RU" sz="2497"/>
              <a:t>М2 = М1 + срочные депозиты</a:t>
            </a:r>
            <a:endParaRPr/>
          </a:p>
          <a:p>
            <a:pPr marL="365760" lvl="0" indent="-256032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1698"/>
              <a:buNone/>
            </a:pPr>
            <a:r>
              <a:rPr lang="ru-RU" sz="2497"/>
              <a:t>М3 = М2+ крупные сберегательные депозиты и гос.облигации</a:t>
            </a:r>
            <a:endParaRPr sz="2497"/>
          </a:p>
          <a:p>
            <a:pPr marL="365760" lvl="0" indent="-256032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1698"/>
              <a:buNone/>
            </a:pPr>
            <a:endParaRPr sz="2497"/>
          </a:p>
          <a:p>
            <a:pPr marL="365760" lvl="0" indent="-256032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1698"/>
              <a:buNone/>
            </a:pPr>
            <a:r>
              <a:rPr lang="ru-RU" sz="2497"/>
              <a:t>На 1.01.2017 в РФ:      М0 = 7 540 млрд.руб.,</a:t>
            </a:r>
            <a:endParaRPr/>
          </a:p>
          <a:p>
            <a:pPr marL="365760" lvl="0" indent="-256032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1698"/>
              <a:buNone/>
            </a:pPr>
            <a:r>
              <a:rPr lang="ru-RU" sz="2497"/>
              <a:t>                                    М2 = 38 014 млрд.руб.,</a:t>
            </a:r>
            <a:endParaRPr/>
          </a:p>
          <a:p>
            <a:pPr marL="365760" lvl="0" indent="-256032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1698"/>
              <a:buNone/>
            </a:pPr>
            <a:r>
              <a:rPr lang="ru-RU" sz="2497"/>
              <a:t>ВВП = 85 трлн 880,6 млрд. руб. </a:t>
            </a:r>
            <a:r>
              <a:rPr lang="ru-RU" sz="2497">
                <a:latin typeface="Times New Roman"/>
                <a:ea typeface="Times New Roman"/>
                <a:cs typeface="Times New Roman"/>
                <a:sym typeface="Times New Roman"/>
              </a:rPr>
              <a:t>→ </a:t>
            </a:r>
            <a:r>
              <a:rPr lang="ru-RU" sz="2497">
                <a:latin typeface="Libre Franklin Medium"/>
                <a:ea typeface="Libre Franklin Medium"/>
                <a:cs typeface="Libre Franklin Medium"/>
                <a:sym typeface="Libre Franklin Medium"/>
              </a:rPr>
              <a:t>коэффициент монетизации = М2/ВВП=44,3% (норма 55-60%)</a:t>
            </a:r>
            <a:endParaRPr sz="2497">
              <a:latin typeface="Libre Franklin Medium"/>
              <a:ea typeface="Libre Franklin Medium"/>
              <a:cs typeface="Libre Franklin Medium"/>
              <a:sym typeface="Libre Franklin Medium"/>
            </a:endParaRPr>
          </a:p>
        </p:txBody>
      </p:sp>
      <p:sp>
        <p:nvSpPr>
          <p:cNvPr id="188" name="Google Shape;188;p2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100"/>
              <a:buFont typeface="Lucida Sans"/>
              <a:buNone/>
            </a:pPr>
            <a:r>
              <a:rPr lang="ru-RU"/>
              <a:t>Денежные агрегаты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6"/>
          <p:cNvSpPr txBox="1"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760" lvl="0" indent="-256032" algn="l" rtl="0">
              <a:spcBef>
                <a:spcPts val="0"/>
              </a:spcBef>
              <a:spcAft>
                <a:spcPts val="0"/>
              </a:spcAft>
              <a:buSzPts val="1904"/>
              <a:buChar char="🞂"/>
            </a:pPr>
            <a:r>
              <a:rPr lang="ru-RU" sz="2800"/>
              <a:t>Количество денег в обращении M непосредственно зависит от политики государства и от состояния кредитно-денежной системы</a:t>
            </a:r>
            <a:endParaRPr sz="2800"/>
          </a:p>
          <a:p>
            <a:pPr marL="365760" lvl="0" indent="-135128" algn="l" rtl="0">
              <a:spcBef>
                <a:spcPts val="400"/>
              </a:spcBef>
              <a:spcAft>
                <a:spcPts val="0"/>
              </a:spcAft>
              <a:buSzPts val="1904"/>
              <a:buNone/>
            </a:pPr>
            <a:endParaRPr sz="2800"/>
          </a:p>
          <a:p>
            <a:pPr marL="365760" lvl="0" indent="-135128" algn="l" rtl="0">
              <a:spcBef>
                <a:spcPts val="400"/>
              </a:spcBef>
              <a:spcAft>
                <a:spcPts val="0"/>
              </a:spcAft>
              <a:buSzPts val="1904"/>
              <a:buNone/>
            </a:pPr>
            <a:endParaRPr sz="2800"/>
          </a:p>
          <a:p>
            <a:pPr marL="365760" lvl="0" indent="-135128" algn="l" rtl="0">
              <a:spcBef>
                <a:spcPts val="400"/>
              </a:spcBef>
              <a:spcAft>
                <a:spcPts val="0"/>
              </a:spcAft>
              <a:buSzPts val="1904"/>
              <a:buNone/>
            </a:pPr>
            <a:endParaRPr sz="2800"/>
          </a:p>
          <a:p>
            <a:pPr marL="365760" lvl="0" indent="-256032" algn="l" rtl="0">
              <a:spcBef>
                <a:spcPts val="400"/>
              </a:spcBef>
              <a:spcAft>
                <a:spcPts val="0"/>
              </a:spcAft>
              <a:buSzPts val="1904"/>
              <a:buChar char="🞂"/>
            </a:pPr>
            <a:r>
              <a:rPr lang="ru-RU" sz="2800"/>
              <a:t>Предложение денег определяется центральным банком страны</a:t>
            </a:r>
            <a:endParaRPr/>
          </a:p>
        </p:txBody>
      </p:sp>
      <p:sp>
        <p:nvSpPr>
          <p:cNvPr id="194" name="Google Shape;194;p2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100"/>
              <a:buFont typeface="Lucida Sans"/>
              <a:buNone/>
            </a:pPr>
            <a:r>
              <a:rPr lang="ru-RU"/>
              <a:t>Предложение на рынке денег</a:t>
            </a:r>
            <a:endParaRPr/>
          </a:p>
        </p:txBody>
      </p:sp>
      <p:sp>
        <p:nvSpPr>
          <p:cNvPr id="195" name="Google Shape;195;p26"/>
          <p:cNvSpPr/>
          <p:nvPr/>
        </p:nvSpPr>
        <p:spPr>
          <a:xfrm>
            <a:off x="3500430" y="3571876"/>
            <a:ext cx="1357322" cy="857256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55000" cap="flat" cmpd="thickThin">
            <a:solidFill>
              <a:srgbClr val="20768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Lucida Sans"/>
              <a:ea typeface="Lucida Sans"/>
              <a:cs typeface="Lucida Sans"/>
              <a:sym typeface="Lucida San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27"/>
          <p:cNvSpPr txBox="1"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760" lvl="0" indent="-256032" algn="r" rtl="0">
              <a:spcBef>
                <a:spcPts val="0"/>
              </a:spcBef>
              <a:spcAft>
                <a:spcPts val="0"/>
              </a:spcAft>
              <a:buSzPts val="1836"/>
              <a:buNone/>
            </a:pPr>
            <a:r>
              <a:rPr lang="ru-RU"/>
              <a:t>желание экономических субъектов иметь в своем распоряжении определенное количество платежных средств, которые фирмы и население намерены держать у себя в данный момент, общая потребность рынка в денежных средствах.</a:t>
            </a:r>
            <a:endParaRPr/>
          </a:p>
          <a:p>
            <a:pPr marL="365760" lvl="0" indent="-139446" algn="l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endParaRPr/>
          </a:p>
        </p:txBody>
      </p:sp>
      <p:sp>
        <p:nvSpPr>
          <p:cNvPr id="201" name="Google Shape;201;p2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100"/>
              <a:buFont typeface="Lucida Sans"/>
              <a:buNone/>
            </a:pPr>
            <a:r>
              <a:rPr lang="ru-RU"/>
              <a:t>Спрос на деньги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6" name="Google Shape;206;p28"/>
          <p:cNvGraphicFramePr/>
          <p:nvPr/>
        </p:nvGraphicFramePr>
        <p:xfrm>
          <a:off x="457200" y="1481138"/>
          <a:ext cx="3000000" cy="3000000"/>
        </p:xfrm>
        <a:graphic>
          <a:graphicData uri="http://schemas.openxmlformats.org/drawingml/2006/table">
            <a:tbl>
              <a:tblPr firstRow="1" bandRow="1">
                <a:noFill/>
                <a:tableStyleId>{FB31956D-6D59-4B5B-92B1-98EBBB632577}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572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u="none" strike="noStrike" cap="none"/>
                        <a:t>Мотивы спроса на деньги</a:t>
                      </a:r>
                      <a:endParaRPr sz="18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Классическая теория</a:t>
                      </a:r>
                      <a:endParaRPr sz="18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Кейнсианская теория</a:t>
                      </a:r>
                      <a:endParaRPr sz="180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113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Трансакционный мотив (спрос на деньги для сделок)</a:t>
                      </a:r>
                      <a:endParaRPr sz="18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+</a:t>
                      </a:r>
                      <a:endParaRPr sz="1800"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+</a:t>
                      </a:r>
                      <a:endParaRPr sz="1800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18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Мотив предосторожности</a:t>
                      </a:r>
                      <a:endParaRPr sz="18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+</a:t>
                      </a:r>
                      <a:endParaRPr sz="1800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113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Спекулятивный мотив (спрос на деньги как на имущество)</a:t>
                      </a:r>
                      <a:endParaRPr sz="18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+</a:t>
                      </a:r>
                      <a:endParaRPr sz="1800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7" name="Google Shape;207;p2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100"/>
              <a:buFont typeface="Lucida Sans"/>
              <a:buNone/>
            </a:pPr>
            <a:r>
              <a:rPr lang="ru-RU"/>
              <a:t>Спрос на деньги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29"/>
          <p:cNvSpPr txBox="1"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09728" lvl="0" indent="0" algn="ctr" rtl="0">
              <a:spcBef>
                <a:spcPts val="0"/>
              </a:spcBef>
              <a:spcAft>
                <a:spcPts val="0"/>
              </a:spcAft>
              <a:buSzPts val="1836"/>
              <a:buNone/>
            </a:pPr>
            <a:r>
              <a:rPr lang="ru-RU"/>
              <a:t>MV = PY</a:t>
            </a:r>
            <a:endParaRPr/>
          </a:p>
          <a:p>
            <a:pPr marL="365760" lvl="0" indent="-256032" algn="l" rtl="0">
              <a:spcBef>
                <a:spcPts val="400"/>
              </a:spcBef>
              <a:spcAft>
                <a:spcPts val="0"/>
              </a:spcAft>
              <a:buSzPts val="1836"/>
              <a:buChar char="🞂"/>
            </a:pPr>
            <a:r>
              <a:rPr lang="ru-RU"/>
              <a:t>P - уровень цен</a:t>
            </a:r>
            <a:endParaRPr/>
          </a:p>
          <a:p>
            <a:pPr marL="365760" lvl="0" indent="-256032" algn="l" rtl="0">
              <a:spcBef>
                <a:spcPts val="400"/>
              </a:spcBef>
              <a:spcAft>
                <a:spcPts val="0"/>
              </a:spcAft>
              <a:buSzPts val="1836"/>
              <a:buChar char="🞂"/>
            </a:pPr>
            <a:r>
              <a:rPr lang="ru-RU"/>
              <a:t>V – скорость обращения денег</a:t>
            </a:r>
            <a:endParaRPr/>
          </a:p>
          <a:p>
            <a:pPr marL="365760" lvl="0" indent="-256032" algn="l" rtl="0">
              <a:spcBef>
                <a:spcPts val="400"/>
              </a:spcBef>
              <a:spcAft>
                <a:spcPts val="0"/>
              </a:spcAft>
              <a:buSzPts val="1836"/>
              <a:buChar char="🞂"/>
            </a:pPr>
            <a:r>
              <a:rPr lang="ru-RU"/>
              <a:t>M – объем денежной массы</a:t>
            </a:r>
            <a:endParaRPr/>
          </a:p>
          <a:p>
            <a:pPr marL="365760" lvl="0" indent="-256032" algn="l" rtl="0">
              <a:spcBef>
                <a:spcPts val="400"/>
              </a:spcBef>
              <a:spcAft>
                <a:spcPts val="0"/>
              </a:spcAft>
              <a:buSzPts val="1836"/>
              <a:buChar char="🞂"/>
            </a:pPr>
            <a:r>
              <a:rPr lang="ru-RU"/>
              <a:t>Y – реальный ВВП</a:t>
            </a:r>
            <a:endParaRPr/>
          </a:p>
        </p:txBody>
      </p:sp>
      <p:sp>
        <p:nvSpPr>
          <p:cNvPr id="213" name="Google Shape;213;p2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100"/>
              <a:buFont typeface="Lucida Sans"/>
              <a:buNone/>
            </a:pPr>
            <a:r>
              <a:rPr lang="ru-RU"/>
              <a:t>Количественная теория денег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4"/>
          <p:cNvSpPr txBox="1"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760" lvl="0" indent="-139446" algn="l" rtl="0">
              <a:spcBef>
                <a:spcPts val="0"/>
              </a:spcBef>
              <a:spcAft>
                <a:spcPts val="0"/>
              </a:spcAft>
              <a:buSzPts val="1836"/>
              <a:buNone/>
            </a:pPr>
            <a:endParaRPr/>
          </a:p>
          <a:p>
            <a:pPr marL="365760" lvl="0" indent="-256032" algn="l" rtl="0">
              <a:spcBef>
                <a:spcPts val="400"/>
              </a:spcBef>
              <a:spcAft>
                <a:spcPts val="0"/>
              </a:spcAft>
              <a:buSzPts val="1836"/>
              <a:buChar char="🞂"/>
            </a:pPr>
            <a:r>
              <a:rPr lang="ru-RU" b="1" i="1"/>
              <a:t>Денежная масса </a:t>
            </a:r>
            <a:r>
              <a:rPr lang="ru-RU"/>
              <a:t>- это активы, участвующие в трансакциях и кредитных операциях с различной ликвидностью.</a:t>
            </a:r>
            <a:endParaRPr/>
          </a:p>
          <a:p>
            <a:pPr marL="365760" lvl="0" indent="-256032" algn="l" rtl="0">
              <a:spcBef>
                <a:spcPts val="400"/>
              </a:spcBef>
              <a:spcAft>
                <a:spcPts val="0"/>
              </a:spcAft>
              <a:buSzPts val="1836"/>
              <a:buChar char="🞂"/>
            </a:pPr>
            <a:r>
              <a:rPr lang="ru-RU" b="1" i="1"/>
              <a:t>Ликвидность</a:t>
            </a:r>
            <a:r>
              <a:rPr lang="ru-RU"/>
              <a:t> – это способность быстро и без потерь превращаться (конвертироваться) в другие виды активов.</a:t>
            </a:r>
            <a:endParaRPr/>
          </a:p>
        </p:txBody>
      </p:sp>
      <p:sp>
        <p:nvSpPr>
          <p:cNvPr id="113" name="Google Shape;113;p14"/>
          <p:cNvSpPr txBox="1">
            <a:spLocks noGrp="1"/>
          </p:cNvSpPr>
          <p:nvPr>
            <p:ph type="title"/>
          </p:nvPr>
        </p:nvSpPr>
        <p:spPr>
          <a:xfrm>
            <a:off x="457200" y="214290"/>
            <a:ext cx="8229600" cy="13859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100"/>
              <a:buFont typeface="Lucida Sans"/>
              <a:buNone/>
            </a:pPr>
            <a:r>
              <a:rPr lang="ru-RU"/>
              <a:t>Понятие денег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5"/>
          <p:cNvSpPr txBox="1"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SzPts val="1836"/>
              <a:buFont typeface="Lucida Sans"/>
              <a:buAutoNum type="arabicPeriod"/>
            </a:pPr>
            <a:r>
              <a:rPr lang="ru-RU" b="1" i="1"/>
              <a:t>Средство обращения</a:t>
            </a:r>
            <a:r>
              <a:rPr lang="ru-RU"/>
              <a:t>: Т – Д – Т – Д – …</a:t>
            </a:r>
            <a:endParaRPr/>
          </a:p>
          <a:p>
            <a:pPr marL="457200" lvl="0" indent="-457200" algn="l" rtl="0">
              <a:spcBef>
                <a:spcPts val="400"/>
              </a:spcBef>
              <a:spcAft>
                <a:spcPts val="0"/>
              </a:spcAft>
              <a:buSzPts val="1836"/>
              <a:buFont typeface="Lucida Sans"/>
              <a:buAutoNum type="arabicPeriod"/>
            </a:pPr>
            <a:r>
              <a:rPr lang="ru-RU" b="1" i="1"/>
              <a:t>Средство платежа</a:t>
            </a:r>
            <a:r>
              <a:rPr lang="ru-RU"/>
              <a:t>: односторонние транзакции; совершение сделок с отсрочкой или опережением платежа</a:t>
            </a:r>
            <a:endParaRPr/>
          </a:p>
          <a:p>
            <a:pPr marL="457200" lvl="0" indent="-457200" algn="l" rtl="0">
              <a:spcBef>
                <a:spcPts val="400"/>
              </a:spcBef>
              <a:spcAft>
                <a:spcPts val="0"/>
              </a:spcAft>
              <a:buSzPts val="1836"/>
              <a:buFont typeface="Lucida Sans"/>
              <a:buAutoNum type="arabicPeriod"/>
            </a:pPr>
            <a:r>
              <a:rPr lang="ru-RU" b="1" i="1"/>
              <a:t>Мера стоимости </a:t>
            </a:r>
            <a:r>
              <a:rPr lang="ru-RU"/>
              <a:t>- возможность сравнения относительных цен (ценности) различных товаров</a:t>
            </a:r>
            <a:endParaRPr/>
          </a:p>
          <a:p>
            <a:pPr marL="457200" lvl="0" indent="-457200" algn="l" rtl="0">
              <a:spcBef>
                <a:spcPts val="400"/>
              </a:spcBef>
              <a:spcAft>
                <a:spcPts val="0"/>
              </a:spcAft>
              <a:buSzPts val="1836"/>
              <a:buFont typeface="Lucida Sans"/>
              <a:buAutoNum type="arabicPeriod"/>
            </a:pPr>
            <a:r>
              <a:rPr lang="ru-RU" b="1" i="1"/>
              <a:t>Средство накопления</a:t>
            </a:r>
            <a:r>
              <a:rPr lang="ru-RU"/>
              <a:t>  («образование сокровищ» ) – перенос покупательной способности из настоящего в будущее</a:t>
            </a:r>
            <a:endParaRPr/>
          </a:p>
        </p:txBody>
      </p:sp>
      <p:sp>
        <p:nvSpPr>
          <p:cNvPr id="119" name="Google Shape;119;p15"/>
          <p:cNvSpPr txBox="1">
            <a:spLocks noGrp="1"/>
          </p:cNvSpPr>
          <p:nvPr>
            <p:ph type="title"/>
          </p:nvPr>
        </p:nvSpPr>
        <p:spPr>
          <a:xfrm>
            <a:off x="457200" y="500042"/>
            <a:ext cx="8229600" cy="11001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100"/>
              <a:buFont typeface="Lucida Sans"/>
              <a:buNone/>
            </a:pPr>
            <a:r>
              <a:rPr lang="ru-RU"/>
              <a:t>Функции денег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6"/>
          <p:cNvSpPr txBox="1">
            <a:spLocks noGrp="1"/>
          </p:cNvSpPr>
          <p:nvPr>
            <p:ph type="body" idx="1"/>
          </p:nvPr>
        </p:nvSpPr>
        <p:spPr>
          <a:xfrm>
            <a:off x="457200" y="1785926"/>
            <a:ext cx="8229600" cy="4340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760" lvl="0" indent="-256032" algn="l" rtl="0">
              <a:spcBef>
                <a:spcPts val="0"/>
              </a:spcBef>
              <a:spcAft>
                <a:spcPts val="0"/>
              </a:spcAft>
              <a:buSzPts val="1836"/>
              <a:buChar char="🞂"/>
            </a:pPr>
            <a:r>
              <a:rPr lang="ru-RU"/>
              <a:t>В развитой рыночной экономике – функция средства платежа.</a:t>
            </a:r>
            <a:endParaRPr/>
          </a:p>
          <a:p>
            <a:pPr marL="365760" lvl="0" indent="-256032" algn="l" rtl="0">
              <a:spcBef>
                <a:spcPts val="400"/>
              </a:spcBef>
              <a:spcAft>
                <a:spcPts val="0"/>
              </a:spcAft>
              <a:buSzPts val="1836"/>
              <a:buChar char="🞂"/>
            </a:pPr>
            <a:r>
              <a:rPr lang="ru-RU"/>
              <a:t>В слабо развитой экономике :</a:t>
            </a:r>
            <a:endParaRPr/>
          </a:p>
          <a:p>
            <a:pPr marL="365760" lvl="0" indent="-256032" algn="r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r>
              <a:rPr lang="ru-RU"/>
              <a:t>               мера стоимости</a:t>
            </a:r>
            <a:endParaRPr/>
          </a:p>
          <a:p>
            <a:pPr marL="365760" lvl="0" indent="-256032" algn="r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r>
              <a:rPr lang="ru-RU"/>
              <a:t>               мера накопления</a:t>
            </a:r>
            <a:endParaRPr/>
          </a:p>
        </p:txBody>
      </p:sp>
      <p:sp>
        <p:nvSpPr>
          <p:cNvPr id="125" name="Google Shape;125;p16"/>
          <p:cNvSpPr txBox="1">
            <a:spLocks noGrp="1"/>
          </p:cNvSpPr>
          <p:nvPr>
            <p:ph type="title"/>
          </p:nvPr>
        </p:nvSpPr>
        <p:spPr>
          <a:xfrm>
            <a:off x="457200" y="571480"/>
            <a:ext cx="8229600" cy="1028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Lucida Sans"/>
              <a:buNone/>
            </a:pPr>
            <a:r>
              <a:rPr lang="ru-RU" sz="3600"/>
              <a:t>Доминирующие функции денег</a:t>
            </a:r>
            <a:endParaRPr sz="36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7"/>
          <p:cNvSpPr txBox="1"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760" lvl="0" indent="-15693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561"/>
              <a:buNone/>
            </a:pPr>
            <a:endParaRPr sz="2295"/>
          </a:p>
          <a:p>
            <a:pPr marL="365760" lvl="0" indent="-25603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61"/>
              <a:buNone/>
            </a:pPr>
            <a:r>
              <a:rPr lang="ru-RU" sz="2295"/>
              <a:t>1. </a:t>
            </a:r>
            <a:r>
              <a:rPr lang="ru-RU" sz="2295" b="1"/>
              <a:t>Наличные деньги</a:t>
            </a:r>
            <a:endParaRPr/>
          </a:p>
          <a:p>
            <a:pPr marL="365760" lvl="0" indent="-25603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61"/>
              <a:buNone/>
            </a:pPr>
            <a:r>
              <a:rPr lang="ru-RU" sz="2295"/>
              <a:t>      1.1. Монеты</a:t>
            </a:r>
            <a:endParaRPr/>
          </a:p>
          <a:p>
            <a:pPr marL="365760" lvl="0" indent="-25603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61"/>
              <a:buNone/>
            </a:pPr>
            <a:r>
              <a:rPr lang="ru-RU" sz="2295"/>
              <a:t>      1.2. Банкноты (банковские билеты) – бумажные денежные знаки</a:t>
            </a:r>
            <a:endParaRPr/>
          </a:p>
          <a:p>
            <a:pPr marL="365760" lvl="0" indent="-25603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61"/>
              <a:buNone/>
            </a:pPr>
            <a:r>
              <a:rPr lang="ru-RU" sz="2295"/>
              <a:t>      1.3. Казначейские билеты</a:t>
            </a:r>
            <a:endParaRPr/>
          </a:p>
          <a:p>
            <a:pPr marL="365760" lvl="0" indent="-25603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61"/>
              <a:buNone/>
            </a:pPr>
            <a:r>
              <a:rPr lang="ru-RU" sz="2295"/>
              <a:t>2. </a:t>
            </a:r>
            <a:r>
              <a:rPr lang="ru-RU" sz="2295" b="1"/>
              <a:t>Безналичные деньги </a:t>
            </a:r>
            <a:r>
              <a:rPr lang="ru-RU" sz="2295"/>
              <a:t>– записи на счетах в Центральном банке и в системе коммерческих банков, соответствующие вкладам, открытым кредитным линиям и остаткам на них.</a:t>
            </a:r>
            <a:endParaRPr/>
          </a:p>
          <a:p>
            <a:pPr marL="365760" lvl="0" indent="-25603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61"/>
              <a:buNone/>
            </a:pPr>
            <a:r>
              <a:rPr lang="ru-RU" sz="2295"/>
              <a:t>                Сумма безналичных денег определяется величиной депозитов предприятий и населения на счетах в коммерческих банках.</a:t>
            </a:r>
            <a:endParaRPr/>
          </a:p>
        </p:txBody>
      </p:sp>
      <p:sp>
        <p:nvSpPr>
          <p:cNvPr id="131" name="Google Shape;131;p1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100"/>
              <a:buFont typeface="Lucida Sans"/>
              <a:buNone/>
            </a:pPr>
            <a:r>
              <a:rPr lang="ru-RU"/>
              <a:t>Денежный оборот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8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100"/>
              <a:buFont typeface="Lucida Sans"/>
              <a:buNone/>
            </a:pPr>
            <a:r>
              <a:rPr lang="ru-RU"/>
              <a:t>История денег</a:t>
            </a:r>
            <a:endParaRPr/>
          </a:p>
        </p:txBody>
      </p:sp>
      <p:sp>
        <p:nvSpPr>
          <p:cNvPr id="137" name="Google Shape;137;p18"/>
          <p:cNvSpPr txBox="1"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prstGeom prst="rect">
            <a:avLst/>
          </a:prstGeom>
          <a:solidFill>
            <a:schemeClr val="accent1"/>
          </a:solidFill>
          <a:ln w="96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8287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632"/>
              <a:buNone/>
            </a:pPr>
            <a:endParaRPr/>
          </a:p>
        </p:txBody>
      </p:sp>
      <p:sp>
        <p:nvSpPr>
          <p:cNvPr id="138" name="Google Shape;138;p18"/>
          <p:cNvSpPr txBox="1">
            <a:spLocks noGrp="1"/>
          </p:cNvSpPr>
          <p:nvPr>
            <p:ph type="body" idx="2"/>
          </p:nvPr>
        </p:nvSpPr>
        <p:spPr>
          <a:xfrm>
            <a:off x="4645026" y="5410200"/>
            <a:ext cx="4041775" cy="762000"/>
          </a:xfrm>
          <a:prstGeom prst="rect">
            <a:avLst/>
          </a:prstGeom>
          <a:solidFill>
            <a:schemeClr val="accent1"/>
          </a:solidFill>
          <a:ln w="96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8287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632"/>
              <a:buNone/>
            </a:pPr>
            <a:endParaRPr/>
          </a:p>
        </p:txBody>
      </p:sp>
      <p:sp>
        <p:nvSpPr>
          <p:cNvPr id="139" name="Google Shape;139;p18"/>
          <p:cNvSpPr txBox="1">
            <a:spLocks noGrp="1"/>
          </p:cNvSpPr>
          <p:nvPr>
            <p:ph type="body" idx="3"/>
          </p:nvPr>
        </p:nvSpPr>
        <p:spPr>
          <a:xfrm>
            <a:off x="457199" y="1444294"/>
            <a:ext cx="7977883" cy="3941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632"/>
              <a:buNone/>
            </a:pPr>
            <a:r>
              <a:rPr lang="ru-RU" dirty="0"/>
              <a:t>Первобытное общество – частные денежные эквиваленты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632"/>
              <a:buNone/>
            </a:pPr>
            <a:endParaRPr lang="ru-RU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632"/>
              <a:buNone/>
            </a:pPr>
            <a:endParaRPr lang="ru-RU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632"/>
              <a:buNone/>
            </a:pPr>
            <a:r>
              <a:rPr lang="ru-RU" dirty="0"/>
              <a:t>Золотые, серебряные и медные монеты (с античности до 19 в.)</a:t>
            </a:r>
          </a:p>
          <a:p>
            <a:pPr marL="365760" lvl="0" indent="-152400" algn="l" rtl="0">
              <a:spcBef>
                <a:spcPts val="400"/>
              </a:spcBef>
              <a:spcAft>
                <a:spcPts val="0"/>
              </a:spcAft>
              <a:buSzPts val="1632"/>
              <a:buNone/>
            </a:pPr>
            <a:endParaRPr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97B11DE-A3A9-C54E-B7A5-D442C88272D2}"/>
              </a:ext>
            </a:extLst>
          </p:cNvPr>
          <p:cNvSpPr>
            <a:spLocks noGrp="1"/>
          </p:cNvSpPr>
          <p:nvPr>
            <p:ph type="body" idx="4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0"/>
          <p:cNvSpPr txBox="1"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SzPts val="1836"/>
              <a:buNone/>
            </a:pPr>
            <a:r>
              <a:rPr lang="ru-RU"/>
              <a:t>— монетарные системы, в которых основной единицей расчётов является некоторое стандартизированное количество золота / серебра</a:t>
            </a:r>
            <a:endParaRPr/>
          </a:p>
          <a:p>
            <a:pPr marL="0" lvl="0" indent="0" algn="r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endParaRPr/>
          </a:p>
          <a:p>
            <a:pPr marL="0" lvl="0" indent="0" algn="r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endParaRPr/>
          </a:p>
          <a:p>
            <a:pPr marL="0" lvl="0" indent="0" algn="just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r>
              <a:rPr lang="ru-RU"/>
              <a:t>1897 г. – установление золотого стандарта в России</a:t>
            </a:r>
            <a:endParaRPr/>
          </a:p>
        </p:txBody>
      </p:sp>
      <p:sp>
        <p:nvSpPr>
          <p:cNvPr id="154" name="Google Shape;154;p20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90"/>
              <a:buFont typeface="Lucida Sans"/>
              <a:buNone/>
            </a:pPr>
            <a:r>
              <a:rPr lang="ru-RU" sz="3690"/>
              <a:t>Серебряный и золотой стандарт</a:t>
            </a:r>
            <a:endParaRPr sz="369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1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100"/>
              <a:buFont typeface="Lucida Sans"/>
              <a:buNone/>
            </a:pPr>
            <a:r>
              <a:rPr lang="ru-RU"/>
              <a:t>Бумажные деньги</a:t>
            </a:r>
            <a:endParaRPr/>
          </a:p>
        </p:txBody>
      </p:sp>
      <p:sp>
        <p:nvSpPr>
          <p:cNvPr id="160" name="Google Shape;160;p21"/>
          <p:cNvSpPr txBox="1"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prstGeom prst="rect">
            <a:avLst/>
          </a:prstGeom>
          <a:solidFill>
            <a:schemeClr val="accent1"/>
          </a:solidFill>
          <a:ln w="96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8287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632"/>
              <a:buNone/>
            </a:pPr>
            <a:endParaRPr/>
          </a:p>
        </p:txBody>
      </p:sp>
      <p:sp>
        <p:nvSpPr>
          <p:cNvPr id="161" name="Google Shape;161;p21"/>
          <p:cNvSpPr txBox="1">
            <a:spLocks noGrp="1"/>
          </p:cNvSpPr>
          <p:nvPr>
            <p:ph type="body" idx="2"/>
          </p:nvPr>
        </p:nvSpPr>
        <p:spPr>
          <a:xfrm>
            <a:off x="4645026" y="5410200"/>
            <a:ext cx="4041775" cy="762000"/>
          </a:xfrm>
          <a:prstGeom prst="rect">
            <a:avLst/>
          </a:prstGeom>
          <a:solidFill>
            <a:schemeClr val="accent1"/>
          </a:solidFill>
          <a:ln w="96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8287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632"/>
              <a:buNone/>
            </a:pPr>
            <a:endParaRPr/>
          </a:p>
        </p:txBody>
      </p:sp>
      <p:sp>
        <p:nvSpPr>
          <p:cNvPr id="162" name="Google Shape;162;p21"/>
          <p:cNvSpPr txBox="1">
            <a:spLocks noGrp="1"/>
          </p:cNvSpPr>
          <p:nvPr>
            <p:ph type="body" idx="3"/>
          </p:nvPr>
        </p:nvSpPr>
        <p:spPr>
          <a:xfrm>
            <a:off x="457200" y="1444294"/>
            <a:ext cx="4040188" cy="3941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760" lvl="0" indent="-256032" algn="l" rtl="0">
              <a:spcBef>
                <a:spcPts val="0"/>
              </a:spcBef>
              <a:spcAft>
                <a:spcPts val="0"/>
              </a:spcAft>
              <a:buSzPts val="1632"/>
              <a:buChar char="🞂"/>
            </a:pPr>
            <a:r>
              <a:rPr lang="ru-RU"/>
              <a:t>VII - IX в. – Китай (частн. / гос.)</a:t>
            </a:r>
            <a:endParaRPr/>
          </a:p>
          <a:p>
            <a:pPr marL="365760" lvl="0" indent="-256032" algn="l" rtl="0">
              <a:spcBef>
                <a:spcPts val="400"/>
              </a:spcBef>
              <a:spcAft>
                <a:spcPts val="0"/>
              </a:spcAft>
              <a:buSzPts val="1632"/>
              <a:buChar char="🞂"/>
            </a:pPr>
            <a:r>
              <a:rPr lang="ru-RU"/>
              <a:t> 1660 г. – Швеция, частные банкноты (коммерческого банка)</a:t>
            </a:r>
            <a:endParaRPr/>
          </a:p>
          <a:p>
            <a:pPr marL="365760" lvl="0" indent="-256032" algn="l" rtl="0">
              <a:spcBef>
                <a:spcPts val="400"/>
              </a:spcBef>
              <a:spcAft>
                <a:spcPts val="0"/>
              </a:spcAft>
              <a:buSzPts val="1632"/>
              <a:buChar char="🞂"/>
            </a:pPr>
            <a:r>
              <a:rPr lang="ru-RU"/>
              <a:t> 1769 г. - Российская империя</a:t>
            </a:r>
            <a:endParaRPr/>
          </a:p>
          <a:p>
            <a:pPr marL="365760" lvl="0" indent="-152400" algn="l" rtl="0">
              <a:spcBef>
                <a:spcPts val="400"/>
              </a:spcBef>
              <a:spcAft>
                <a:spcPts val="0"/>
              </a:spcAft>
              <a:buSzPts val="1632"/>
              <a:buNone/>
            </a:pPr>
            <a:endParaRPr/>
          </a:p>
        </p:txBody>
      </p:sp>
      <p:sp>
        <p:nvSpPr>
          <p:cNvPr id="163" name="Google Shape;163;p21"/>
          <p:cNvSpPr txBox="1">
            <a:spLocks noGrp="1"/>
          </p:cNvSpPr>
          <p:nvPr>
            <p:ph type="body" idx="4"/>
          </p:nvPr>
        </p:nvSpPr>
        <p:spPr>
          <a:xfrm>
            <a:off x="4645025" y="1444294"/>
            <a:ext cx="4041775" cy="3941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760" lvl="0" indent="-152400" algn="l" rtl="0">
              <a:spcBef>
                <a:spcPts val="0"/>
              </a:spcBef>
              <a:spcAft>
                <a:spcPts val="0"/>
              </a:spcAft>
              <a:buSzPts val="1632"/>
              <a:buNone/>
            </a:pPr>
            <a:endParaRPr/>
          </a:p>
        </p:txBody>
      </p:sp>
      <p:pic>
        <p:nvPicPr>
          <p:cNvPr id="164" name="Google Shape;164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86314" y="1571612"/>
            <a:ext cx="4101597" cy="27247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2"/>
          <p:cNvSpPr txBox="1"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760" lvl="0" indent="-256031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561"/>
              <a:buChar char="🞂"/>
            </a:pPr>
            <a:r>
              <a:rPr lang="ru-RU" sz="2295"/>
              <a:t>Цена золота жестко фиксирована — 35 долларов за тройскую унцию;</a:t>
            </a:r>
            <a:endParaRPr/>
          </a:p>
          <a:p>
            <a:pPr marL="365760" lvl="0" indent="-256031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1561"/>
              <a:buChar char="🞂"/>
            </a:pPr>
            <a:r>
              <a:rPr lang="ru-RU" sz="2295"/>
              <a:t>Установлены твердые обменные курсы для валют стран-участниц к ключевой валюте;</a:t>
            </a:r>
            <a:endParaRPr/>
          </a:p>
          <a:p>
            <a:pPr marL="365760" lvl="0" indent="-256031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1561"/>
              <a:buChar char="🞂"/>
            </a:pPr>
            <a:r>
              <a:rPr lang="ru-RU" sz="2295"/>
              <a:t>Центральные банки поддерживают стабильный курс национальной валюты по отношению к ключевой валюте (+/- 1 %) с помощью валютных интервенций;</a:t>
            </a:r>
            <a:endParaRPr/>
          </a:p>
          <a:p>
            <a:pPr marL="365760" lvl="0" indent="-256031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1561"/>
              <a:buChar char="🞂"/>
            </a:pPr>
            <a:r>
              <a:rPr lang="ru-RU" sz="2295"/>
              <a:t>Допускаются изменения курсов валют через  девальвацию или ревальвацию;</a:t>
            </a:r>
            <a:endParaRPr sz="2295"/>
          </a:p>
          <a:p>
            <a:pPr marL="365760" lvl="0" indent="-256031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1561"/>
              <a:buChar char="🞂"/>
            </a:pPr>
            <a:r>
              <a:rPr lang="ru-RU" sz="2295"/>
              <a:t>Организационные звенья системы —Международный валютный фонд (МВФ) и Международный банк реконструкции и развития (МБРР). </a:t>
            </a:r>
            <a:endParaRPr sz="2295"/>
          </a:p>
        </p:txBody>
      </p:sp>
      <p:sp>
        <p:nvSpPr>
          <p:cNvPr id="170" name="Google Shape;170;p2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959"/>
              <a:buFont typeface="Lucida Sans"/>
              <a:buNone/>
            </a:pPr>
            <a:r>
              <a:rPr lang="ru-RU" sz="3959"/>
              <a:t>Бреттон-Вудская валютная система (1944)</a:t>
            </a:r>
            <a:endParaRPr sz="3959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Открытая">
  <a:themeElements>
    <a:clrScheme name="Открытая">
      <a:dk1>
        <a:srgbClr val="000000"/>
      </a:dk1>
      <a:lt1>
        <a:srgbClr val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685</Words>
  <Application>Microsoft Macintosh PowerPoint</Application>
  <PresentationFormat>Экран (4:3)</PresentationFormat>
  <Paragraphs>89</Paragraphs>
  <Slides>16</Slides>
  <Notes>16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4" baseType="lpstr">
      <vt:lpstr>Arial</vt:lpstr>
      <vt:lpstr>Calibri</vt:lpstr>
      <vt:lpstr>Libre Franklin Medium</vt:lpstr>
      <vt:lpstr>Lucida Sans</vt:lpstr>
      <vt:lpstr>Noto Sans Symbols</vt:lpstr>
      <vt:lpstr>Times New Roman</vt:lpstr>
      <vt:lpstr>Verdana</vt:lpstr>
      <vt:lpstr>Открытая</vt:lpstr>
      <vt:lpstr>Деньги и денежная масса</vt:lpstr>
      <vt:lpstr>Понятие денег</vt:lpstr>
      <vt:lpstr>Функции денег</vt:lpstr>
      <vt:lpstr>Доминирующие функции денег</vt:lpstr>
      <vt:lpstr>Денежный оборот</vt:lpstr>
      <vt:lpstr>История денег</vt:lpstr>
      <vt:lpstr>Серебряный и золотой стандарт</vt:lpstr>
      <vt:lpstr>Бумажные деньги</vt:lpstr>
      <vt:lpstr>Бреттон-Вудская валютная система (1944)</vt:lpstr>
      <vt:lpstr>Ямайская валютная система (1971-78)</vt:lpstr>
      <vt:lpstr>Денежная масса</vt:lpstr>
      <vt:lpstr>Денежные агрегаты</vt:lpstr>
      <vt:lpstr>Предложение на рынке денег</vt:lpstr>
      <vt:lpstr>Спрос на деньги</vt:lpstr>
      <vt:lpstr>Спрос на деньги</vt:lpstr>
      <vt:lpstr>Количественная теория денег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Деньги и денежная масса</dc:title>
  <cp:lastModifiedBy>avkirel@gmail.com</cp:lastModifiedBy>
  <cp:revision>2</cp:revision>
  <dcterms:modified xsi:type="dcterms:W3CDTF">2020-11-21T13:22:55Z</dcterms:modified>
</cp:coreProperties>
</file>