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1432560" y="359898"/>
            <a:ext cx="7406640" cy="147218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4300"/>
              <a:buFont typeface="Gill Sans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1432560" y="1850064"/>
            <a:ext cx="740664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  <a:defRPr sz="2600">
                <a:solidFill>
                  <a:srgbClr val="341108"/>
                </a:solidFill>
              </a:defRPr>
            </a:lvl1pPr>
            <a:lvl2pPr lvl="1" algn="ctr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>
            <a:gsLst>
              <a:gs pos="0">
                <a:srgbClr val="D7F6FF">
                  <a:alpha val="94901"/>
                </a:srgbClr>
              </a:gs>
              <a:gs pos="50000">
                <a:srgbClr val="C0E3F0">
                  <a:alpha val="89803"/>
                </a:srgbClr>
              </a:gs>
              <a:gs pos="95000">
                <a:srgbClr val="65C6EA">
                  <a:alpha val="87843"/>
                </a:srgbClr>
              </a:gs>
              <a:gs pos="100000">
                <a:srgbClr val="00BBF1">
                  <a:alpha val="84705"/>
                </a:srgbClr>
              </a:gs>
            </a:gsLst>
            <a:path path="circle">
              <a:fillToRect b="100%" r="100%"/>
            </a:path>
            <a:tileRect l="-100%" t="-100%"/>
          </a:gradFill>
          <a:ln cap="rnd" cmpd="sng" w="9525">
            <a:solidFill>
              <a:srgbClr val="2F8DA4">
                <a:alpha val="6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cap="rnd" cmpd="sng" w="12700">
            <a:solidFill>
              <a:srgbClr val="317F92">
                <a:alpha val="6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/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" type="body"/>
          </p:nvPr>
        </p:nvSpPr>
        <p:spPr>
          <a:xfrm rot="5400000">
            <a:off x="2784348" y="99060"/>
            <a:ext cx="4800600" cy="7498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1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1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>
            <p:ph type="title"/>
          </p:nvPr>
        </p:nvSpPr>
        <p:spPr>
          <a:xfrm rot="5400000">
            <a:off x="4846637" y="2286002"/>
            <a:ext cx="5851525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" type="body"/>
          </p:nvPr>
        </p:nvSpPr>
        <p:spPr>
          <a:xfrm rot="5400000">
            <a:off x="998537" y="419103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showMasterSp="0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2" name="Google Shape;32;p4"/>
          <p:cNvSpPr txBox="1"/>
          <p:nvPr>
            <p:ph type="title"/>
          </p:nvPr>
        </p:nvSpPr>
        <p:spPr>
          <a:xfrm>
            <a:off x="2578392" y="2600325"/>
            <a:ext cx="6400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4000"/>
              <a:buFont typeface="Gill Sans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" type="body"/>
          </p:nvPr>
        </p:nvSpPr>
        <p:spPr>
          <a:xfrm>
            <a:off x="2578392" y="1066800"/>
            <a:ext cx="64008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34110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7" name="Google Shape;37;p4"/>
          <p:cNvSpPr/>
          <p:nvPr/>
        </p:nvSpPr>
        <p:spPr>
          <a:xfrm>
            <a:off x="2286000" y="0"/>
            <a:ext cx="76200" cy="685805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8550" rotWithShape="0" algn="tl" dir="10800000" dist="38000">
              <a:srgbClr val="6F6A5F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>
            <a:gsLst>
              <a:gs pos="0">
                <a:srgbClr val="D7F6FF">
                  <a:alpha val="94901"/>
                </a:srgbClr>
              </a:gs>
              <a:gs pos="50000">
                <a:srgbClr val="C0E3F0">
                  <a:alpha val="89803"/>
                </a:srgbClr>
              </a:gs>
              <a:gs pos="95000">
                <a:srgbClr val="65C6EA">
                  <a:alpha val="87843"/>
                </a:srgbClr>
              </a:gs>
              <a:gs pos="100000">
                <a:srgbClr val="00BBF1">
                  <a:alpha val="84705"/>
                </a:srgbClr>
              </a:gs>
            </a:gsLst>
            <a:path path="circle">
              <a:fillToRect b="100%" r="100%"/>
            </a:path>
            <a:tileRect l="-100%" t="-100%"/>
          </a:gradFill>
          <a:ln cap="rnd" cmpd="sng" w="9525">
            <a:solidFill>
              <a:srgbClr val="2F8DA4">
                <a:alpha val="6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cap="rnd" cmpd="sng" w="12700">
            <a:solidFill>
              <a:srgbClr val="317F92">
                <a:alpha val="6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/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" type="body"/>
          </p:nvPr>
        </p:nvSpPr>
        <p:spPr>
          <a:xfrm>
            <a:off x="1435608" y="1524000"/>
            <a:ext cx="365760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40"/>
              <a:buChar char="⚫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2400"/>
              <a:buChar char="◦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2" type="body"/>
          </p:nvPr>
        </p:nvSpPr>
        <p:spPr>
          <a:xfrm>
            <a:off x="5276088" y="1524000"/>
            <a:ext cx="365760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40"/>
              <a:buChar char="⚫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2400"/>
              <a:buChar char="◦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showMasterSp="0" type="twoTxTwoObj">
  <p:cSld name="TWO_OBJECTS_WITH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"/>
          <p:cNvSpPr txBox="1"/>
          <p:nvPr>
            <p:ph type="title"/>
          </p:nvPr>
        </p:nvSpPr>
        <p:spPr>
          <a:xfrm>
            <a:off x="457200" y="51603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4500"/>
              <a:buFont typeface="Gill Sans"/>
              <a:buNone/>
              <a:defRPr b="1" sz="45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" type="body"/>
          </p:nvPr>
        </p:nvSpPr>
        <p:spPr>
          <a:xfrm>
            <a:off x="457200" y="328278"/>
            <a:ext cx="4023360" cy="640080"/>
          </a:xfrm>
          <a:prstGeom prst="rect">
            <a:avLst/>
          </a:prstGeom>
          <a:solidFill>
            <a:schemeClr val="lt1"/>
          </a:solidFill>
          <a:ln cap="flat" cmpd="sng" w="10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520"/>
              <a:buNone/>
              <a:defRPr b="0" sz="19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2" type="body"/>
          </p:nvPr>
        </p:nvSpPr>
        <p:spPr>
          <a:xfrm>
            <a:off x="4663440" y="328278"/>
            <a:ext cx="4023360" cy="640080"/>
          </a:xfrm>
          <a:prstGeom prst="rect">
            <a:avLst/>
          </a:prstGeom>
          <a:solidFill>
            <a:schemeClr val="lt1"/>
          </a:solidFill>
          <a:ln cap="flat" cmpd="sng" w="10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520"/>
              <a:buNone/>
              <a:defRPr b="0" sz="19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3" type="body"/>
          </p:nvPr>
        </p:nvSpPr>
        <p:spPr>
          <a:xfrm>
            <a:off x="457200" y="969336"/>
            <a:ext cx="4023360" cy="4114800"/>
          </a:xfrm>
          <a:prstGeom prst="rect">
            <a:avLst/>
          </a:prstGeom>
          <a:noFill/>
          <a:ln cap="flat" cmpd="sng" w="10775">
            <a:solidFill>
              <a:schemeClr val="lt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20"/>
              <a:buChar char="⚫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Char char="◦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Char char="●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4" type="body"/>
          </p:nvPr>
        </p:nvSpPr>
        <p:spPr>
          <a:xfrm>
            <a:off x="4663440" y="969336"/>
            <a:ext cx="4023360" cy="4114800"/>
          </a:xfrm>
          <a:prstGeom prst="rect">
            <a:avLst/>
          </a:prstGeom>
          <a:noFill/>
          <a:ln cap="flat" cmpd="sng" w="10775">
            <a:solidFill>
              <a:schemeClr val="lt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20"/>
              <a:buChar char="⚫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Char char="◦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Char char="●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6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/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showMasterSp="0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6" name="Google Shape;66;p8"/>
          <p:cNvSpPr/>
          <p:nvPr/>
        </p:nvSpPr>
        <p:spPr>
          <a:xfrm>
            <a:off x="1014984" y="-54"/>
            <a:ext cx="73152" cy="685805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8550" rotWithShape="0" algn="tl" dir="10800000" dist="38000">
              <a:srgbClr val="6F6A5F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showMasterSp="0" type="objTx">
  <p:cSld name="OBJECT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>
            <p:ph type="title"/>
          </p:nvPr>
        </p:nvSpPr>
        <p:spPr>
          <a:xfrm>
            <a:off x="457200" y="216778"/>
            <a:ext cx="38100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909"/>
              </a:lnSpc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2200"/>
              <a:buFont typeface="Gill Sans"/>
              <a:buNone/>
              <a:defRPr b="1" sz="2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" type="body"/>
          </p:nvPr>
        </p:nvSpPr>
        <p:spPr>
          <a:xfrm>
            <a:off x="457200" y="1406964"/>
            <a:ext cx="38100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2" type="body"/>
          </p:nvPr>
        </p:nvSpPr>
        <p:spPr>
          <a:xfrm>
            <a:off x="457200" y="2133600"/>
            <a:ext cx="8153400" cy="3992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560"/>
              <a:buChar char="⚫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2800"/>
              <a:buChar char="◦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●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9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showMasterSp="0" type="picTx">
  <p:cSld name="PICTURE_WITH_CAPTIO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 txBox="1"/>
          <p:nvPr>
            <p:ph type="title"/>
          </p:nvPr>
        </p:nvSpPr>
        <p:spPr>
          <a:xfrm>
            <a:off x="5886896" y="1066800"/>
            <a:ext cx="27432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2100"/>
              <a:buFont typeface="Gill Sans"/>
              <a:buNone/>
              <a:defRPr b="1"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9" name="Google Shape;79;p10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500" rotWithShape="0" algn="tl" dir="5400000" dist="185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274300">
            <a:noAutofit/>
          </a:bodyPr>
          <a:lstStyle/>
          <a:p>
            <a:pPr indent="0" lvl="0" marL="0" marR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0" name="Google Shape;80;p10"/>
          <p:cNvSpPr/>
          <p:nvPr>
            <p:ph idx="2" type="pic"/>
          </p:nvPr>
        </p:nvSpPr>
        <p:spPr>
          <a:xfrm>
            <a:off x="838200" y="1143003"/>
            <a:ext cx="4419600" cy="3514531"/>
          </a:xfrm>
          <a:prstGeom prst="roundRect">
            <a:avLst>
              <a:gd fmla="val 783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45700" lIns="91425" spcFirstLastPara="1" rIns="91425" wrap="square" tIns="274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b="0" i="0" sz="2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81" name="Google Shape;81;p10"/>
          <p:cNvSpPr/>
          <p:nvPr/>
        </p:nvSpPr>
        <p:spPr>
          <a:xfrm rot="-2131329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4705"/>
            </a:srgbClr>
          </a:solidFill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" sx="96000" rotWithShape="0" algn="tl" dir="3300000" dist="25400" sy="96000">
              <a:srgbClr val="EAD8B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2" name="Google Shape;82;p10"/>
          <p:cNvSpPr/>
          <p:nvPr/>
        </p:nvSpPr>
        <p:spPr>
          <a:xfrm flipH="1" rot="2103354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4705"/>
            </a:srgbClr>
          </a:solidFill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" sx="96000" rotWithShape="0" algn="tl" dir="3300000" dist="25400" sy="96000">
              <a:schemeClr val="lt2">
                <a:alpha val="20000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3" name="Google Shape;83;p10"/>
          <p:cNvSpPr txBox="1"/>
          <p:nvPr>
            <p:ph idx="1" type="body"/>
          </p:nvPr>
        </p:nvSpPr>
        <p:spPr>
          <a:xfrm>
            <a:off x="838200" y="4800600"/>
            <a:ext cx="441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777777"/>
                </a:solidFill>
              </a:defRPr>
            </a:lvl1pPr>
            <a:lvl2pPr indent="-304800" lvl="1" marL="9144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SzPts val="1200"/>
              <a:buChar char="◦"/>
              <a:defRPr sz="1200"/>
            </a:lvl2pPr>
            <a:lvl3pPr indent="-2921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●"/>
              <a:defRPr sz="1000"/>
            </a:lvl3pPr>
            <a:lvl4pPr indent="-28575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Char char="●"/>
              <a:defRPr sz="9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tile algn="tl" flip="xy" tx="0" sx="90000" ty="0" sy="90000"/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fmla="val 0" name="adj1"/>
              <a:gd fmla="val 5402120" name="adj2"/>
            </a:avLst>
          </a:prstGeom>
          <a:solidFill>
            <a:srgbClr val="FEF9F3">
              <a:alpha val="32941"/>
            </a:srgbClr>
          </a:solidFill>
          <a:ln cap="rnd" cmpd="sng" w="9525">
            <a:solidFill>
              <a:srgbClr val="D1C19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cap="rnd" cmpd="sng" w="27300">
            <a:solidFill>
              <a:srgbClr val="FFF5DB"/>
            </a:solidFill>
            <a:prstDash val="solid"/>
            <a:round/>
            <a:headEnd len="sm" w="sm" type="none"/>
            <a:tailEnd len="sm" w="sm" type="none"/>
          </a:ln>
          <a:effectLst>
            <a:outerShdw blurRad="25400" rotWithShape="0" algn="tl" dir="5400000" dist="25400">
              <a:srgbClr val="ADA48C">
                <a:alpha val="8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Google Shape;8;p1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fmla="val 11833" name="adj"/>
            </a:avLst>
          </a:prstGeom>
          <a:gradFill>
            <a:gsLst>
              <a:gs pos="0">
                <a:srgbClr val="FEFBF4">
                  <a:alpha val="69803"/>
                </a:srgbClr>
              </a:gs>
              <a:gs pos="70000">
                <a:srgbClr val="FFFDF8">
                  <a:alpha val="54901"/>
                </a:srgbClr>
              </a:gs>
              <a:gs pos="100000">
                <a:srgbClr val="EDCF8C">
                  <a:alpha val="60000"/>
                </a:srgbClr>
              </a:gs>
            </a:gsLst>
            <a:path path="circle">
              <a:fillToRect b="100%" r="100%"/>
            </a:path>
            <a:tileRect l="-100%" t="-100%"/>
          </a:gradFill>
          <a:ln cap="rnd" cmpd="sng" w="9525">
            <a:solidFill>
              <a:srgbClr val="C5B390"/>
            </a:solidFill>
            <a:prstDash val="solid"/>
            <a:round/>
            <a:headEnd len="sm" w="sm" type="none"/>
            <a:tailEnd len="sm" w="sm" type="none"/>
          </a:ln>
          <a:effectLst>
            <a:outerShdw blurRad="12700" rotWithShape="0" algn="tl" dir="4500000" dist="15000">
              <a:srgbClr val="564E4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Google Shape;9;p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Google Shape;10;p1"/>
          <p:cNvSpPr txBox="1"/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4300"/>
              <a:buFont typeface="Gill Sans"/>
              <a:buNone/>
              <a:defRPr b="0" i="0" sz="4300" u="none" cap="none" strike="noStrike">
                <a:solidFill>
                  <a:srgbClr val="56221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b="0" i="0" sz="3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b="0" i="0" sz="2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B3A787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1014984" y="-54"/>
            <a:ext cx="73152" cy="685805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8550" rotWithShape="0" algn="tl" dir="10800000" dist="38000">
              <a:srgbClr val="6F6A5F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ctrTitle"/>
          </p:nvPr>
        </p:nvSpPr>
        <p:spPr>
          <a:xfrm>
            <a:off x="1214414" y="285729"/>
            <a:ext cx="7343772" cy="10001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4300"/>
              <a:buFont typeface="Times New Roman"/>
              <a:buNone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Экономика организации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1" name="Google Shape;101;p13"/>
          <p:cNvSpPr txBox="1"/>
          <p:nvPr>
            <p:ph idx="1" type="subTitle"/>
          </p:nvPr>
        </p:nvSpPr>
        <p:spPr>
          <a:xfrm>
            <a:off x="1785918" y="1785926"/>
            <a:ext cx="6400800" cy="12144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/>
          <a:p>
            <a:pPr indent="0" lvl="0" marL="2743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Лекция 15</a:t>
            </a:r>
            <a:endParaRPr/>
          </a:p>
          <a:p>
            <a:pPr indent="0" lvl="0" marL="27432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Финансовый результат деятельности организации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"/>
          <p:cNvSpPr txBox="1"/>
          <p:nvPr>
            <p:ph idx="1" type="body"/>
          </p:nvPr>
        </p:nvSpPr>
        <p:spPr>
          <a:xfrm>
            <a:off x="2714612" y="214290"/>
            <a:ext cx="4857784" cy="4810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2. Прочие доходы и расходы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" name="Google Shape;184;p22"/>
          <p:cNvSpPr/>
          <p:nvPr/>
        </p:nvSpPr>
        <p:spPr>
          <a:xfrm>
            <a:off x="3286116" y="785794"/>
            <a:ext cx="3214710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Проценты к получению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5" name="Google Shape;185;p22"/>
          <p:cNvSpPr/>
          <p:nvPr/>
        </p:nvSpPr>
        <p:spPr>
          <a:xfrm>
            <a:off x="3286116" y="1357298"/>
            <a:ext cx="3214710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Проценты к уплате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22"/>
          <p:cNvSpPr/>
          <p:nvPr/>
        </p:nvSpPr>
        <p:spPr>
          <a:xfrm>
            <a:off x="3286116" y="1928802"/>
            <a:ext cx="521497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Доходы от участия в других организациях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22"/>
          <p:cNvSpPr/>
          <p:nvPr/>
        </p:nvSpPr>
        <p:spPr>
          <a:xfrm>
            <a:off x="3286116" y="3071810"/>
            <a:ext cx="271464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Прочие расходы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8" name="Google Shape;188;p22"/>
          <p:cNvSpPr/>
          <p:nvPr/>
        </p:nvSpPr>
        <p:spPr>
          <a:xfrm>
            <a:off x="3286116" y="2500306"/>
            <a:ext cx="271464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Прочие доходы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9" name="Google Shape;189;p22"/>
          <p:cNvSpPr/>
          <p:nvPr/>
        </p:nvSpPr>
        <p:spPr>
          <a:xfrm>
            <a:off x="3286116" y="3643314"/>
            <a:ext cx="521497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Прибыль (убыток) до налогообложения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0" name="Google Shape;190;p22"/>
          <p:cNvSpPr/>
          <p:nvPr/>
        </p:nvSpPr>
        <p:spPr>
          <a:xfrm>
            <a:off x="3286116" y="4214818"/>
            <a:ext cx="521497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Отложенные налоговые  активы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1" name="Google Shape;191;p22"/>
          <p:cNvSpPr/>
          <p:nvPr/>
        </p:nvSpPr>
        <p:spPr>
          <a:xfrm>
            <a:off x="3286116" y="4786322"/>
            <a:ext cx="521497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Отложенные налоговые обязательства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3286116" y="5357826"/>
            <a:ext cx="521497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Текущий налог на прибыль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3" name="Google Shape;193;p22"/>
          <p:cNvSpPr/>
          <p:nvPr/>
        </p:nvSpPr>
        <p:spPr>
          <a:xfrm>
            <a:off x="3286116" y="5929330"/>
            <a:ext cx="5214974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Чистая прибыль (убыток) отчетного периода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4" name="Google Shape;194;p22"/>
          <p:cNvSpPr/>
          <p:nvPr/>
        </p:nvSpPr>
        <p:spPr>
          <a:xfrm>
            <a:off x="2571736" y="428604"/>
            <a:ext cx="500066" cy="500066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2500298" y="1071546"/>
            <a:ext cx="642942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6" name="Google Shape;196;p22"/>
          <p:cNvSpPr/>
          <p:nvPr/>
        </p:nvSpPr>
        <p:spPr>
          <a:xfrm>
            <a:off x="2571736" y="1571612"/>
            <a:ext cx="500066" cy="500066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7" name="Google Shape;197;p22"/>
          <p:cNvSpPr/>
          <p:nvPr/>
        </p:nvSpPr>
        <p:spPr>
          <a:xfrm>
            <a:off x="2571736" y="2143116"/>
            <a:ext cx="500066" cy="500066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8" name="Google Shape;198;p22"/>
          <p:cNvSpPr/>
          <p:nvPr/>
        </p:nvSpPr>
        <p:spPr>
          <a:xfrm>
            <a:off x="2500298" y="2714620"/>
            <a:ext cx="642942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9" name="Google Shape;199;p22"/>
          <p:cNvSpPr/>
          <p:nvPr/>
        </p:nvSpPr>
        <p:spPr>
          <a:xfrm>
            <a:off x="2500298" y="3357562"/>
            <a:ext cx="642942" cy="428628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0" name="Google Shape;200;p22"/>
          <p:cNvSpPr/>
          <p:nvPr/>
        </p:nvSpPr>
        <p:spPr>
          <a:xfrm>
            <a:off x="2571736" y="3857628"/>
            <a:ext cx="500066" cy="500066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1" name="Google Shape;201;p22"/>
          <p:cNvSpPr/>
          <p:nvPr/>
        </p:nvSpPr>
        <p:spPr>
          <a:xfrm>
            <a:off x="2500298" y="4429132"/>
            <a:ext cx="642942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2" name="Google Shape;202;p22"/>
          <p:cNvSpPr/>
          <p:nvPr/>
        </p:nvSpPr>
        <p:spPr>
          <a:xfrm>
            <a:off x="2500298" y="5000636"/>
            <a:ext cx="642942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500298" y="5643578"/>
            <a:ext cx="642942" cy="428628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3"/>
          <p:cNvSpPr txBox="1"/>
          <p:nvPr>
            <p:ph idx="1" type="body"/>
          </p:nvPr>
        </p:nvSpPr>
        <p:spPr>
          <a:xfrm>
            <a:off x="1435608" y="500042"/>
            <a:ext cx="7498080" cy="5748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792"/>
              <a:buNone/>
            </a:pPr>
            <a:r>
              <a:rPr b="1" lang="ru-RU" sz="2240">
                <a:latin typeface="Times New Roman"/>
                <a:ea typeface="Times New Roman"/>
                <a:cs typeface="Times New Roman"/>
                <a:sym typeface="Times New Roman"/>
              </a:rPr>
              <a:t>Валовая прибыль </a:t>
            </a: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– определяется как разница между выручкой от продажи товаров, продукции, работ, услуг (за минусом НДС, акцизов и аналогичных обязательных платежей) и себестоимостью проданных товаров, продукции, работ, услуг. 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t/>
            </a:r>
            <a:endParaRPr sz="22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Выручку от реализации товаров, продукции, работ и услуг называют </a:t>
            </a:r>
            <a:r>
              <a:rPr b="1" lang="ru-RU" sz="2240">
                <a:latin typeface="Times New Roman"/>
                <a:ea typeface="Times New Roman"/>
                <a:cs typeface="Times New Roman"/>
                <a:sym typeface="Times New Roman"/>
              </a:rPr>
              <a:t>доходами от обычных видов деятельности</a:t>
            </a: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t/>
            </a:r>
            <a:endParaRPr sz="22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Валовую прибыль рассчитывают по формуле: 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t/>
            </a:r>
            <a:endParaRPr sz="22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ctr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Пр</a:t>
            </a:r>
            <a:r>
              <a:rPr baseline="-25000" lang="ru-RU" sz="2240">
                <a:latin typeface="Times New Roman"/>
                <a:ea typeface="Times New Roman"/>
                <a:cs typeface="Times New Roman"/>
                <a:sym typeface="Times New Roman"/>
              </a:rPr>
              <a:t>вал</a:t>
            </a: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 = ВР – С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t/>
            </a:r>
            <a:endParaRPr sz="22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792"/>
              <a:buNone/>
            </a:pPr>
            <a:r>
              <a:rPr lang="ru-RU" sz="2240">
                <a:latin typeface="Times New Roman"/>
                <a:ea typeface="Times New Roman"/>
                <a:cs typeface="Times New Roman"/>
                <a:sym typeface="Times New Roman"/>
              </a:rPr>
              <a:t>Где: ВР - выручка от реализации; С – себестоимость проданных товаров, работ, услуг.  </a:t>
            </a:r>
            <a:endParaRPr sz="224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4"/>
          <p:cNvSpPr txBox="1"/>
          <p:nvPr>
            <p:ph idx="1" type="body"/>
          </p:nvPr>
        </p:nvSpPr>
        <p:spPr>
          <a:xfrm>
            <a:off x="1435608" y="428604"/>
            <a:ext cx="7498080" cy="58197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Прибыль (убыток) от продаж 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(Пр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прод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представляет собой валовую прибыль (Пр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вал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за вычетом управленческих (Р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у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и коммерческих расходов (Р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к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):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прод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= 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вал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– 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у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– 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к</a:t>
            </a:r>
            <a:endParaRPr baseline="-25000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Прибыль (убыток) до налогообложения 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(Пр 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д.н.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– это прибыль от продаж (Пр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прод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с учетом прочих доходов и расходов, которые подразделяются на операционные (С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о.д.р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 и внереализационные (С 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в.д.р.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):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Пр 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д.н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= Пр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прод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+  С 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о.д.р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+ С</a:t>
            </a:r>
            <a:r>
              <a:rPr baseline="-25000" lang="ru-RU" sz="2400">
                <a:latin typeface="Times New Roman"/>
                <a:ea typeface="Times New Roman"/>
                <a:cs typeface="Times New Roman"/>
                <a:sym typeface="Times New Roman"/>
              </a:rPr>
              <a:t>в.д.р.</a:t>
            </a:r>
            <a:endParaRPr baseline="-25000"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 txBox="1"/>
          <p:nvPr>
            <p:ph idx="1" type="body"/>
          </p:nvPr>
        </p:nvSpPr>
        <p:spPr>
          <a:xfrm>
            <a:off x="1435608" y="428604"/>
            <a:ext cx="7498080" cy="58197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Операционные расходы </a:t>
            </a: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– это расходы, связанные с предоставлением за плату во временное пользование (временное владение и пользование) активов организации и.т.д.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Внереализационными доходами </a:t>
            </a: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являются штрафы, пени, неустойки за нарушение условий договоров и.т.д.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Чрезвычайными доходами </a:t>
            </a: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являются поступления, возникающие как последствия чрезвычайных обстоятельств хозяйственной деятельности (стихийные бедствия, пожара, аварии и.т.д.).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Чистая прибыль </a:t>
            </a: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– это прибыль до налогообложения с учетом отложенных налоговых активов и обязательств и текущего налога на прибыль. 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6"/>
          <p:cNvSpPr txBox="1"/>
          <p:nvPr>
            <p:ph idx="1" type="body"/>
          </p:nvPr>
        </p:nvSpPr>
        <p:spPr>
          <a:xfrm>
            <a:off x="1435608" y="500042"/>
            <a:ext cx="7498080" cy="5748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Разводненная прибыль (убыток) 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– показывает максимально возможную степень уменьшения прибыли (увеличение убытка), которое может произойти в результате: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Times New Roman"/>
              <a:buChar char="-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Конвертации ценных бумаг в обыкновенные акции;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Times New Roman"/>
              <a:buChar char="-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купли-продажи обыкновенных акций у эмитента по цене ниже их рыночной стоимости. </a:t>
            </a:r>
            <a:endParaRPr/>
          </a:p>
          <a:p>
            <a:pPr indent="-161543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Gill Sans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lang="ru-RU" sz="2400" u="sng">
                <a:latin typeface="Times New Roman"/>
                <a:ea typeface="Times New Roman"/>
                <a:cs typeface="Times New Roman"/>
                <a:sym typeface="Times New Roman"/>
              </a:rPr>
              <a:t>Акционерное общество не в праве выплачивать дивиденды по акциям, если стоимость его чистых активов меньше суммы уставного и резервного капитала или станет меньше в результате выплаты дивидендов. </a:t>
            </a:r>
            <a:endParaRPr sz="2400" u="sng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7"/>
          <p:cNvSpPr txBox="1"/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3200"/>
              <a:buFont typeface="Times New Roman"/>
              <a:buNone/>
            </a:pPr>
            <a:r>
              <a:rPr lang="ru-RU" sz="3200">
                <a:latin typeface="Times New Roman"/>
                <a:ea typeface="Times New Roman"/>
                <a:cs typeface="Times New Roman"/>
                <a:sym typeface="Times New Roman"/>
              </a:rPr>
              <a:t>Распределение и использование прибыли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9" name="Google Shape;229;p27"/>
          <p:cNvSpPr/>
          <p:nvPr/>
        </p:nvSpPr>
        <p:spPr>
          <a:xfrm>
            <a:off x="4000496" y="1571612"/>
            <a:ext cx="2286016" cy="857256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 распределения прибыли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0" name="Google Shape;230;p27"/>
          <p:cNvSpPr/>
          <p:nvPr/>
        </p:nvSpPr>
        <p:spPr>
          <a:xfrm>
            <a:off x="6572264" y="3143248"/>
            <a:ext cx="2286016" cy="1214446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Повышение эффективности производства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1" name="Google Shape;231;p27"/>
          <p:cNvSpPr/>
          <p:nvPr/>
        </p:nvSpPr>
        <p:spPr>
          <a:xfrm>
            <a:off x="4000496" y="3143248"/>
            <a:ext cx="2286016" cy="1214446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Обеспечение социально-экономического развития фирмы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2" name="Google Shape;232;p27"/>
          <p:cNvSpPr/>
          <p:nvPr/>
        </p:nvSpPr>
        <p:spPr>
          <a:xfrm>
            <a:off x="1357290" y="3143248"/>
            <a:ext cx="2286016" cy="1214446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Укрепление доходной базы государственного бюджета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33" name="Google Shape;233;p27"/>
          <p:cNvCxnSpPr>
            <a:stCxn id="229" idx="2"/>
            <a:endCxn id="232" idx="0"/>
          </p:cNvCxnSpPr>
          <p:nvPr/>
        </p:nvCxnSpPr>
        <p:spPr>
          <a:xfrm flipH="1">
            <a:off x="2500204" y="2428868"/>
            <a:ext cx="2643300" cy="714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4" name="Google Shape;234;p27"/>
          <p:cNvCxnSpPr>
            <a:stCxn id="229" idx="2"/>
            <a:endCxn id="231" idx="0"/>
          </p:cNvCxnSpPr>
          <p:nvPr/>
        </p:nvCxnSpPr>
        <p:spPr>
          <a:xfrm>
            <a:off x="5143504" y="2428868"/>
            <a:ext cx="0" cy="714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5" name="Google Shape;235;p27"/>
          <p:cNvCxnSpPr>
            <a:stCxn id="229" idx="2"/>
            <a:endCxn id="230" idx="0"/>
          </p:cNvCxnSpPr>
          <p:nvPr/>
        </p:nvCxnSpPr>
        <p:spPr>
          <a:xfrm>
            <a:off x="5143504" y="2428868"/>
            <a:ext cx="2571900" cy="714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/>
          <p:nvPr>
            <p:ph idx="1" type="body"/>
          </p:nvPr>
        </p:nvSpPr>
        <p:spPr>
          <a:xfrm>
            <a:off x="1435608" y="714356"/>
            <a:ext cx="7498080" cy="55340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Для акционерных обществ является </a:t>
            </a: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обязательным отчисление из чистой прибыли в резервный фонд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, который формируется путем обязательных ежегодных отчислений не менее 5% от чистой прибыли до достижения размеров, установленного обществом, но не менее 15% его уставного капитала.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Резервный фонд 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предназначен для покрытия его убытков, а также для погашения облигаций общества и выкупа акций общества в случае отсутствия иных средств. Резервный фонд не может быть использован для иных целей.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/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3200"/>
              <a:buFont typeface="Times New Roman"/>
              <a:buNone/>
            </a:pPr>
            <a:r>
              <a:rPr lang="ru-RU" sz="3200">
                <a:latin typeface="Times New Roman"/>
                <a:ea typeface="Times New Roman"/>
                <a:cs typeface="Times New Roman"/>
                <a:sym typeface="Times New Roman"/>
              </a:rPr>
              <a:t>Доход и выручка организации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7" name="Google Shape;107;p14"/>
          <p:cNvSpPr txBox="1"/>
          <p:nvPr>
            <p:ph idx="1" type="body"/>
          </p:nvPr>
        </p:nvSpPr>
        <p:spPr>
          <a:xfrm>
            <a:off x="1435608" y="1447800"/>
            <a:ext cx="7498080" cy="16954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80"/>
              <a:buNone/>
            </a:pPr>
            <a:r>
              <a:rPr b="1" lang="ru-RU" sz="2100">
                <a:latin typeface="Times New Roman"/>
                <a:ea typeface="Times New Roman"/>
                <a:cs typeface="Times New Roman"/>
                <a:sym typeface="Times New Roman"/>
              </a:rPr>
              <a:t>Доход организации </a:t>
            </a: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– это увеличение экономических выгод в результате поступления активов (денежных средств, иного имущества) и/или погашение обязательств, приводящее к увеличению капитала организации (за исключением вкладов участников).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8" name="Google Shape;108;p14"/>
          <p:cNvSpPr/>
          <p:nvPr/>
        </p:nvSpPr>
        <p:spPr>
          <a:xfrm>
            <a:off x="4143372" y="3357562"/>
            <a:ext cx="192882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Доходы организации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9" name="Google Shape;109;p14"/>
          <p:cNvSpPr/>
          <p:nvPr/>
        </p:nvSpPr>
        <p:spPr>
          <a:xfrm>
            <a:off x="4429124" y="5715016"/>
            <a:ext cx="192882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Прочие доходы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" name="Google Shape;110;p14"/>
          <p:cNvSpPr/>
          <p:nvPr/>
        </p:nvSpPr>
        <p:spPr>
          <a:xfrm>
            <a:off x="1500166" y="5715016"/>
            <a:ext cx="2428892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Доходы от обычных видов деятельности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1" name="Google Shape;111;p14"/>
          <p:cNvSpPr/>
          <p:nvPr/>
        </p:nvSpPr>
        <p:spPr>
          <a:xfrm>
            <a:off x="6500826" y="4143380"/>
            <a:ext cx="192882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Доходы будущих периодов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p14"/>
          <p:cNvSpPr/>
          <p:nvPr/>
        </p:nvSpPr>
        <p:spPr>
          <a:xfrm>
            <a:off x="1571604" y="4286256"/>
            <a:ext cx="228601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Доходы текущего периода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13" name="Google Shape;113;p14"/>
          <p:cNvCxnSpPr>
            <a:stCxn id="108" idx="1"/>
            <a:endCxn id="112" idx="0"/>
          </p:cNvCxnSpPr>
          <p:nvPr/>
        </p:nvCxnSpPr>
        <p:spPr>
          <a:xfrm flipH="1">
            <a:off x="2714472" y="3679033"/>
            <a:ext cx="1428900" cy="607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14" name="Google Shape;114;p14"/>
          <p:cNvCxnSpPr>
            <a:stCxn id="108" idx="3"/>
            <a:endCxn id="111" idx="0"/>
          </p:cNvCxnSpPr>
          <p:nvPr/>
        </p:nvCxnSpPr>
        <p:spPr>
          <a:xfrm>
            <a:off x="6072198" y="3679033"/>
            <a:ext cx="1392900" cy="464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15" name="Google Shape;115;p14"/>
          <p:cNvCxnSpPr>
            <a:stCxn id="112" idx="2"/>
            <a:endCxn id="110" idx="0"/>
          </p:cNvCxnSpPr>
          <p:nvPr/>
        </p:nvCxnSpPr>
        <p:spPr>
          <a:xfrm>
            <a:off x="2714612" y="4929198"/>
            <a:ext cx="0" cy="785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16" name="Google Shape;116;p14"/>
          <p:cNvCxnSpPr>
            <a:stCxn id="112" idx="2"/>
            <a:endCxn id="109" idx="0"/>
          </p:cNvCxnSpPr>
          <p:nvPr/>
        </p:nvCxnSpPr>
        <p:spPr>
          <a:xfrm>
            <a:off x="2714612" y="4929198"/>
            <a:ext cx="2679000" cy="785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idx="1" type="body"/>
          </p:nvPr>
        </p:nvSpPr>
        <p:spPr>
          <a:xfrm>
            <a:off x="1435608" y="714356"/>
            <a:ext cx="7498080" cy="5286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80"/>
              <a:buNone/>
            </a:pPr>
            <a:r>
              <a:rPr b="1" lang="ru-RU" sz="2100">
                <a:latin typeface="Times New Roman"/>
                <a:ea typeface="Times New Roman"/>
                <a:cs typeface="Times New Roman"/>
                <a:sym typeface="Times New Roman"/>
              </a:rPr>
              <a:t>Доходами от обычных видов деятельности </a:t>
            </a: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– является выручка от продажи продукции и товаров, поступления связанные с выполнение работ, оказанием услуг. 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rPr b="1" lang="ru-RU" sz="2100">
                <a:latin typeface="Times New Roman"/>
                <a:ea typeface="Times New Roman"/>
                <a:cs typeface="Times New Roman"/>
                <a:sym typeface="Times New Roman"/>
              </a:rPr>
              <a:t>Прочие доходы: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Font typeface="Times New Roman"/>
              <a:buChar char="-"/>
            </a:pP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поступления, связанные с предоставлением во временное пользование активов организации;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Font typeface="Times New Roman"/>
              <a:buChar char="-"/>
            </a:pP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поступления, связанные с участием в уставных капиталах других организаций;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Font typeface="Times New Roman"/>
              <a:buChar char="-"/>
            </a:pP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курсовые разницы;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и.т.д.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rPr b="1" lang="ru-RU" sz="2100">
                <a:latin typeface="Times New Roman"/>
                <a:ea typeface="Times New Roman"/>
                <a:cs typeface="Times New Roman"/>
                <a:sym typeface="Times New Roman"/>
              </a:rPr>
              <a:t>Доходами будущих периодов</a:t>
            </a:r>
            <a:r>
              <a:rPr lang="ru-RU" sz="2100">
                <a:latin typeface="Times New Roman"/>
                <a:ea typeface="Times New Roman"/>
                <a:cs typeface="Times New Roman"/>
                <a:sym typeface="Times New Roman"/>
              </a:rPr>
              <a:t> являются доходы, полученные организацией в отчетном периоде, но относящиеся к будущим периодам (например, предстоящие поступления по недостачам).  </a:t>
            </a:r>
            <a:endParaRPr/>
          </a:p>
          <a:p>
            <a:pPr indent="-283464" lvl="0" marL="36576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6"/>
          <p:cNvSpPr txBox="1"/>
          <p:nvPr>
            <p:ph idx="1" type="body"/>
          </p:nvPr>
        </p:nvSpPr>
        <p:spPr>
          <a:xfrm>
            <a:off x="1435608" y="428604"/>
            <a:ext cx="7498080" cy="58197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ПБУ 9/ 99 «Доходы организации» (2015 г.)</a:t>
            </a:r>
            <a:endParaRPr b="1"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Для целей настоящего Положения не признаются доходами организации поступления от других юридических и физических лиц: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сумм налога на добавленную стоимость, акцизов, налога с продаж, экспортных пошлин и иных аналогичных обязательных платежей;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по договорам комиссии, агентским и иным аналогичным договорам в пользу комитента, принципала и т.п.;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в порядке предварительной оплаты продукции, товаров, работ, услуг;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авансов в счет оплаты продукции, товаров, работ, услуг;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задатка;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в залог, если договором предусмотрена передача заложенного имущества залогодержателю;</a:t>
            </a:r>
            <a:endParaRPr/>
          </a:p>
          <a:p>
            <a:pPr indent="-283464" lvl="0" marL="365760" rtl="0" algn="just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в погашение кредита, займа, предоставленного заемщику.</a:t>
            </a:r>
            <a:endParaRPr/>
          </a:p>
          <a:p>
            <a:pPr indent="-283464" lvl="0" marL="36576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br>
              <a:rPr b="1" lang="ru-RU" sz="2000"/>
            </a:b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 txBox="1"/>
          <p:nvPr>
            <p:ph idx="1" type="body"/>
          </p:nvPr>
        </p:nvSpPr>
        <p:spPr>
          <a:xfrm>
            <a:off x="1435608" y="428604"/>
            <a:ext cx="7351234" cy="58197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В соответствии со ст. 248-250 Налогового кодекса РФ доходы делятся на: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1. Доходы от реализации товаров, имущества, имущественных прав.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AutoNum type="arabicPeriod" startAt="2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Внереализационные доходы.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Выручка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– характеризует общий финансовый результат деятельности организации и показывает полную сумму денежных поступлений от реализации товарной продукции (работ, услуг), а также использование активов организации третьими сторонами.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/>
          <p:nvPr>
            <p:ph idx="1" type="body"/>
          </p:nvPr>
        </p:nvSpPr>
        <p:spPr>
          <a:xfrm>
            <a:off x="1428728" y="4929198"/>
            <a:ext cx="7498080" cy="1571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Момент реализации (продажи) подтверждается правом перехода собственности от одних владельцев к другим. Продажа осуществляется в соответствии с условиями договора купли-продажи, обмена, передачи и.т.д.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</a:pPr>
            <a:r>
              <a:t/>
            </a:r>
            <a:endParaRPr sz="1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18"/>
          <p:cNvSpPr/>
          <p:nvPr/>
        </p:nvSpPr>
        <p:spPr>
          <a:xfrm>
            <a:off x="1714480" y="3571876"/>
            <a:ext cx="192882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Дивиденды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4071934" y="3571876"/>
            <a:ext cx="2000264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Роялти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6357950" y="3571876"/>
            <a:ext cx="1928826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Арендная плата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18"/>
          <p:cNvSpPr/>
          <p:nvPr/>
        </p:nvSpPr>
        <p:spPr>
          <a:xfrm>
            <a:off x="6929454" y="1785926"/>
            <a:ext cx="1928826" cy="114300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сдачи работ, оказания услуг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1" name="Google Shape;141;p18"/>
          <p:cNvSpPr/>
          <p:nvPr/>
        </p:nvSpPr>
        <p:spPr>
          <a:xfrm>
            <a:off x="3500430" y="1785926"/>
            <a:ext cx="3143272" cy="114300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предоставления активов для использования третьими сторонами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2" name="Google Shape;142;p18"/>
          <p:cNvSpPr/>
          <p:nvPr/>
        </p:nvSpPr>
        <p:spPr>
          <a:xfrm>
            <a:off x="1285852" y="1785926"/>
            <a:ext cx="1928826" cy="114300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продажи продукции и товаров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3" name="Google Shape;143;p18"/>
          <p:cNvSpPr/>
          <p:nvPr/>
        </p:nvSpPr>
        <p:spPr>
          <a:xfrm>
            <a:off x="4071934" y="571480"/>
            <a:ext cx="2000264" cy="64294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Выручка организации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44" name="Google Shape;144;p18"/>
          <p:cNvCxnSpPr>
            <a:stCxn id="143" idx="2"/>
            <a:endCxn id="141" idx="0"/>
          </p:cNvCxnSpPr>
          <p:nvPr/>
        </p:nvCxnSpPr>
        <p:spPr>
          <a:xfrm>
            <a:off x="5072066" y="1214422"/>
            <a:ext cx="0" cy="571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5" name="Google Shape;145;p18"/>
          <p:cNvCxnSpPr>
            <a:stCxn id="143" idx="2"/>
            <a:endCxn id="142" idx="0"/>
          </p:cNvCxnSpPr>
          <p:nvPr/>
        </p:nvCxnSpPr>
        <p:spPr>
          <a:xfrm flipH="1">
            <a:off x="2250266" y="1214422"/>
            <a:ext cx="2821800" cy="571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6" name="Google Shape;146;p18"/>
          <p:cNvCxnSpPr>
            <a:stCxn id="143" idx="2"/>
            <a:endCxn id="140" idx="0"/>
          </p:cNvCxnSpPr>
          <p:nvPr/>
        </p:nvCxnSpPr>
        <p:spPr>
          <a:xfrm>
            <a:off x="5072066" y="1214422"/>
            <a:ext cx="2821800" cy="571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7" name="Google Shape;147;p18"/>
          <p:cNvCxnSpPr>
            <a:stCxn id="141" idx="2"/>
            <a:endCxn id="138" idx="0"/>
          </p:cNvCxnSpPr>
          <p:nvPr/>
        </p:nvCxnSpPr>
        <p:spPr>
          <a:xfrm>
            <a:off x="5072066" y="2928934"/>
            <a:ext cx="0" cy="642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8" name="Google Shape;148;p18"/>
          <p:cNvCxnSpPr>
            <a:stCxn id="141" idx="2"/>
            <a:endCxn id="137" idx="0"/>
          </p:cNvCxnSpPr>
          <p:nvPr/>
        </p:nvCxnSpPr>
        <p:spPr>
          <a:xfrm flipH="1">
            <a:off x="2678966" y="2928934"/>
            <a:ext cx="2393100" cy="642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9" name="Google Shape;149;p18"/>
          <p:cNvCxnSpPr>
            <a:stCxn id="141" idx="2"/>
            <a:endCxn id="139" idx="0"/>
          </p:cNvCxnSpPr>
          <p:nvPr/>
        </p:nvCxnSpPr>
        <p:spPr>
          <a:xfrm>
            <a:off x="5072066" y="2928934"/>
            <a:ext cx="2250300" cy="642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9"/>
          <p:cNvSpPr txBox="1"/>
          <p:nvPr>
            <p:ph idx="1" type="body"/>
          </p:nvPr>
        </p:nvSpPr>
        <p:spPr>
          <a:xfrm>
            <a:off x="1435608" y="500042"/>
            <a:ext cx="7498080" cy="5748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ru-RU" sz="2000">
                <a:latin typeface="Times New Roman"/>
                <a:ea typeface="Times New Roman"/>
                <a:cs typeface="Times New Roman"/>
                <a:sym typeface="Times New Roman"/>
              </a:rPr>
              <a:t>Выручка признается при наличии следующих условий: 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AutoNum type="arabicPeriod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Организация имеет право на получение этой выручки, вытекающее из конкретного договора.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AutoNum type="arabicPeriod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Сумма выручки может быть определена.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AutoNum type="arabicPeriod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Имеется уверенность в том, что в результате конкретной операции произойдет увеличение экономических выгод организации.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AutoNum type="arabicPeriod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Право собственности перешло от организации к заказчику или работа принята покупателем. </a:t>
            </a:r>
            <a:endParaRPr/>
          </a:p>
          <a:p>
            <a:pPr indent="-457200" lvl="0" marL="53949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AutoNum type="arabicPeriod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Расходы которые произведены в связи с этой операцией, могут быть определены.  </a:t>
            </a:r>
            <a:endParaRPr/>
          </a:p>
          <a:p>
            <a:pPr indent="-514350" lvl="0" marL="596646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</a:pPr>
            <a:r>
              <a:t/>
            </a:r>
            <a:endParaRPr/>
          </a:p>
          <a:p>
            <a:pPr indent="-514350" lvl="0" marL="596646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 txBox="1"/>
          <p:nvPr>
            <p:ph idx="1" type="body"/>
          </p:nvPr>
        </p:nvSpPr>
        <p:spPr>
          <a:xfrm>
            <a:off x="1435608" y="500042"/>
            <a:ext cx="7498080" cy="5748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Прибыль</a:t>
            </a: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 – образуется в результате превышения доходов над расходами, если же доходы превышают расходы, то фирма терпит убытки. </a:t>
            </a:r>
            <a:endParaRPr/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3464" lvl="0" marL="36576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r>
              <a:rPr b="1" lang="ru-RU" sz="2400">
                <a:latin typeface="Times New Roman"/>
                <a:ea typeface="Times New Roman"/>
                <a:cs typeface="Times New Roman"/>
                <a:sym typeface="Times New Roman"/>
              </a:rPr>
              <a:t>Функции прибыли: </a:t>
            </a:r>
            <a:endParaRPr/>
          </a:p>
          <a:p>
            <a:pPr indent="-514350" lvl="0" marL="59664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Планово-регулирующая.</a:t>
            </a:r>
            <a:endParaRPr/>
          </a:p>
          <a:p>
            <a:pPr indent="-514350" lvl="0" marL="59664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Мера эффективности деятельности.</a:t>
            </a:r>
            <a:endParaRPr/>
          </a:p>
          <a:p>
            <a:pPr indent="-514350" lvl="0" marL="59664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Стимулирующая. </a:t>
            </a:r>
            <a:endParaRPr/>
          </a:p>
          <a:p>
            <a:pPr indent="-514350" lvl="0" marL="596646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920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Контролирующая.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1"/>
          <p:cNvSpPr txBox="1"/>
          <p:nvPr>
            <p:ph type="title"/>
          </p:nvPr>
        </p:nvSpPr>
        <p:spPr>
          <a:xfrm>
            <a:off x="1435608" y="274638"/>
            <a:ext cx="7498080" cy="8683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2520"/>
              <a:buFont typeface="Times New Roman"/>
              <a:buNone/>
            </a:pPr>
            <a:r>
              <a:rPr lang="ru-RU" sz="2520">
                <a:latin typeface="Times New Roman"/>
                <a:ea typeface="Times New Roman"/>
                <a:cs typeface="Times New Roman"/>
                <a:sym typeface="Times New Roman"/>
              </a:rPr>
              <a:t>Алгоритм формирования чистой прибыли (убытка) фирмы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5" name="Google Shape;165;p21"/>
          <p:cNvSpPr txBox="1"/>
          <p:nvPr>
            <p:ph idx="1" type="body"/>
          </p:nvPr>
        </p:nvSpPr>
        <p:spPr>
          <a:xfrm>
            <a:off x="1428728" y="1142984"/>
            <a:ext cx="7498080" cy="4810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3464" lvl="0" marL="36576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1. Доходы и расходы по обычным видам деятельности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6" name="Google Shape;166;p21"/>
          <p:cNvSpPr/>
          <p:nvPr/>
        </p:nvSpPr>
        <p:spPr>
          <a:xfrm>
            <a:off x="3571868" y="1643050"/>
            <a:ext cx="2714644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Выручка от продаж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1285852" y="2357430"/>
            <a:ext cx="7358114" cy="42862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НДС, акцизы, пошлины, налоги и обязательные платежи из выручки</a:t>
            </a:r>
            <a:endParaRPr b="0" i="0" sz="18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2143108" y="3143248"/>
            <a:ext cx="5857916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Себестоимость проданных товаров, работ, услуг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p21"/>
          <p:cNvSpPr/>
          <p:nvPr/>
        </p:nvSpPr>
        <p:spPr>
          <a:xfrm>
            <a:off x="3857620" y="3929066"/>
            <a:ext cx="2214578" cy="42862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Валовая прибыль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0" name="Google Shape;170;p21"/>
          <p:cNvSpPr/>
          <p:nvPr/>
        </p:nvSpPr>
        <p:spPr>
          <a:xfrm>
            <a:off x="3214678" y="6286520"/>
            <a:ext cx="3429024" cy="42862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Прибыль (убыток) от продаж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1" name="Google Shape;171;p21"/>
          <p:cNvSpPr/>
          <p:nvPr/>
        </p:nvSpPr>
        <p:spPr>
          <a:xfrm>
            <a:off x="3500430" y="5429264"/>
            <a:ext cx="2928958" cy="428628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Управленческие расходы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2" name="Google Shape;172;p21"/>
          <p:cNvSpPr/>
          <p:nvPr/>
        </p:nvSpPr>
        <p:spPr>
          <a:xfrm>
            <a:off x="3500430" y="4714884"/>
            <a:ext cx="2786082" cy="35719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Коммерческие расходы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4572000" y="1928802"/>
            <a:ext cx="714380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4" name="Google Shape;174;p21"/>
          <p:cNvSpPr/>
          <p:nvPr/>
        </p:nvSpPr>
        <p:spPr>
          <a:xfrm>
            <a:off x="4572000" y="2714620"/>
            <a:ext cx="714380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5" name="Google Shape;175;p21"/>
          <p:cNvSpPr/>
          <p:nvPr/>
        </p:nvSpPr>
        <p:spPr>
          <a:xfrm>
            <a:off x="4572000" y="3500438"/>
            <a:ext cx="714380" cy="428628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572000" y="4286256"/>
            <a:ext cx="714380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7" name="Google Shape;177;p21"/>
          <p:cNvSpPr/>
          <p:nvPr/>
        </p:nvSpPr>
        <p:spPr>
          <a:xfrm>
            <a:off x="4572000" y="5000636"/>
            <a:ext cx="714380" cy="500066"/>
          </a:xfrm>
          <a:prstGeom prst="mathMinus">
            <a:avLst>
              <a:gd fmla="val 23520" name="adj1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8" name="Google Shape;178;p21"/>
          <p:cNvSpPr/>
          <p:nvPr/>
        </p:nvSpPr>
        <p:spPr>
          <a:xfrm>
            <a:off x="4572000" y="5857892"/>
            <a:ext cx="714380" cy="428628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1"/>
          </a:solidFill>
          <a:ln cap="flat" cmpd="sng" w="25400">
            <a:solidFill>
              <a:srgbClr val="2869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