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3.xml"/><Relationship Id="rId5" Type="http://schemas.openxmlformats.org/officeDocument/2006/relationships/slide" Target="slide6.xml"/><Relationship Id="rId10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" Target="slide30.xml"/><Relationship Id="rId7" Type="http://schemas.openxmlformats.org/officeDocument/2006/relationships/image" Target="../media/image1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" Type="http://schemas.openxmlformats.org/officeDocument/2006/relationships/slide" Target="slide22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10.xml"/><Relationship Id="rId10" Type="http://schemas.openxmlformats.org/officeDocument/2006/relationships/slide" Target="slide20.xml"/><Relationship Id="rId19" Type="http://schemas.openxmlformats.org/officeDocument/2006/relationships/slide" Target="slide2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Информационные технологии в строительстве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76148"/>
            <a:ext cx="3593976" cy="1796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Autodesk</a:t>
            </a:r>
            <a:r>
              <a:rPr lang="ru-RU" b="1" dirty="0"/>
              <a:t> </a:t>
            </a:r>
            <a:r>
              <a:rPr lang="ru-RU" b="1" dirty="0" err="1"/>
              <a:t>Architectural</a:t>
            </a:r>
            <a:r>
              <a:rPr lang="ru-RU" b="1" dirty="0"/>
              <a:t> </a:t>
            </a:r>
            <a:r>
              <a:rPr lang="ru-RU" b="1" dirty="0" err="1"/>
              <a:t>Desktop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амечательное </a:t>
            </a:r>
            <a:r>
              <a:rPr lang="ru-RU" dirty="0"/>
              <a:t>приложение для архитектурно-строительного </a:t>
            </a:r>
            <a:r>
              <a:rPr lang="ru-RU" dirty="0" smtClean="0"/>
              <a:t>проектирования;</a:t>
            </a:r>
          </a:p>
          <a:p>
            <a:pPr algn="just"/>
            <a:r>
              <a:rPr lang="ru-RU" dirty="0"/>
              <a:t>Программа ориентирована на профессиональных архитекторов и специалистов в области промышленного и гражданского </a:t>
            </a:r>
            <a:r>
              <a:rPr lang="ru-RU" dirty="0" smtClean="0"/>
              <a:t>строительства;</a:t>
            </a:r>
          </a:p>
          <a:p>
            <a:pPr algn="just"/>
            <a:r>
              <a:rPr lang="ru-RU" dirty="0"/>
              <a:t>Мощные специализированные функции продукта сэкономят время и улучшат управление проектами. При этом поддерживаются традиционные приемы и способы построения </a:t>
            </a:r>
            <a:r>
              <a:rPr lang="ru-RU" dirty="0" smtClean="0"/>
              <a:t>объектов;</a:t>
            </a:r>
          </a:p>
          <a:p>
            <a:pPr algn="just"/>
            <a:r>
              <a:rPr lang="ru-RU" dirty="0"/>
              <a:t>Гибкость в работе, возможность проектирования различных сооружений вплоть до мельчайших деталей и привычная среда </a:t>
            </a:r>
            <a:r>
              <a:rPr lang="ru-RU" dirty="0" err="1"/>
              <a:t>AutoCAD</a:t>
            </a:r>
            <a:r>
              <a:rPr lang="ru-RU" dirty="0"/>
              <a:t> наилучшим образом подходят для решения различных архитектурных задач.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-108520" y="6119078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Autodesk</a:t>
            </a:r>
            <a:r>
              <a:rPr lang="ru-RU" b="1" dirty="0"/>
              <a:t> </a:t>
            </a:r>
            <a:r>
              <a:rPr lang="ru-RU" b="1" dirty="0" err="1"/>
              <a:t>Building</a:t>
            </a:r>
            <a:r>
              <a:rPr lang="ru-RU" b="1" dirty="0"/>
              <a:t> </a:t>
            </a:r>
            <a:r>
              <a:rPr lang="ru-RU" b="1" dirty="0" err="1"/>
              <a:t>Systems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200800" cy="4536504"/>
          </a:xfrm>
        </p:spPr>
        <p:txBody>
          <a:bodyPr/>
          <a:lstStyle/>
          <a:p>
            <a:pPr algn="just"/>
            <a:r>
              <a:rPr lang="ru-RU" dirty="0"/>
              <a:t>Программа предназначена для проектирования внутренних инженерных </a:t>
            </a:r>
            <a:r>
              <a:rPr lang="ru-RU" dirty="0" smtClean="0"/>
              <a:t>сетей;</a:t>
            </a:r>
          </a:p>
          <a:p>
            <a:pPr algn="just"/>
            <a:r>
              <a:rPr lang="ru-RU" dirty="0"/>
              <a:t>Обладая всеми средствами </a:t>
            </a:r>
            <a:r>
              <a:rPr lang="ru-RU" dirty="0" err="1"/>
              <a:t>AutoCAD</a:t>
            </a:r>
            <a:r>
              <a:rPr lang="ru-RU" dirty="0"/>
              <a:t> и </a:t>
            </a:r>
            <a:r>
              <a:rPr lang="ru-RU" dirty="0" err="1"/>
              <a:t>Autodesk</a:t>
            </a:r>
            <a:r>
              <a:rPr lang="ru-RU" dirty="0"/>
              <a:t> </a:t>
            </a:r>
            <a:r>
              <a:rPr lang="ru-RU" dirty="0" err="1"/>
              <a:t>Architectural</a:t>
            </a:r>
            <a:r>
              <a:rPr lang="ru-RU" dirty="0"/>
              <a:t> </a:t>
            </a:r>
            <a:r>
              <a:rPr lang="ru-RU" dirty="0" err="1"/>
              <a:t>Desktop</a:t>
            </a:r>
            <a:r>
              <a:rPr lang="ru-RU" dirty="0"/>
              <a:t>, она является мощным инструментом, включающим собственные модули для проектирования вентиляции и отопления, электрических сетей, водопровода и </a:t>
            </a:r>
            <a:r>
              <a:rPr lang="ru-RU" dirty="0" smtClean="0"/>
              <a:t>канализации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6864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Autodesk</a:t>
            </a:r>
            <a:r>
              <a:rPr lang="ru-RU" b="1" dirty="0"/>
              <a:t> </a:t>
            </a:r>
            <a:r>
              <a:rPr lang="ru-RU" b="1" dirty="0" err="1"/>
              <a:t>Architectural</a:t>
            </a:r>
            <a:r>
              <a:rPr lang="ru-RU" b="1" dirty="0"/>
              <a:t> </a:t>
            </a:r>
            <a:r>
              <a:rPr lang="ru-RU" b="1" dirty="0" err="1"/>
              <a:t>Studio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416824" cy="43924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Инструмент концептуального проектирования и мультимедийной обработки проектных </a:t>
            </a:r>
            <a:r>
              <a:rPr lang="ru-RU" dirty="0" smtClean="0"/>
              <a:t>данных;</a:t>
            </a:r>
          </a:p>
          <a:p>
            <a:pPr algn="just"/>
            <a:r>
              <a:rPr lang="ru-RU" dirty="0"/>
              <a:t>Этот программный продукт предназначен для архитекторов и других профессионалов в сфере строительства, дизайна и </a:t>
            </a:r>
            <a:r>
              <a:rPr lang="ru-RU" dirty="0" smtClean="0"/>
              <a:t>архитектуры;</a:t>
            </a:r>
          </a:p>
          <a:p>
            <a:pPr algn="just"/>
            <a:r>
              <a:rPr lang="ru-RU" dirty="0" err="1"/>
              <a:t>Architectural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 воссоздает инструменты и методы традиционной студии проектирования, повторяя в цифровом облике традиционную технику черчения от руки, принятую у художников и архитекторов, делая их работу более </a:t>
            </a:r>
            <a:r>
              <a:rPr lang="ru-RU" dirty="0" smtClean="0"/>
              <a:t>продуктивной;</a:t>
            </a:r>
          </a:p>
          <a:p>
            <a:pPr algn="just"/>
            <a:r>
              <a:rPr lang="ru-RU" dirty="0"/>
              <a:t>Прямое воздействие на объекты уникальными инструментами позволяет интуитивно почувствовать поведение объектов и управлять ими в реальном времени в любой точке мира благодаря веб-технологиям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Autodesk</a:t>
            </a:r>
            <a:r>
              <a:rPr lang="ru-RU" b="1" dirty="0"/>
              <a:t> </a:t>
            </a:r>
            <a:r>
              <a:rPr lang="ru-RU" b="1" dirty="0" err="1"/>
              <a:t>Revit</a:t>
            </a:r>
            <a:r>
              <a:rPr lang="ru-RU" b="1" dirty="0"/>
              <a:t> </a:t>
            </a:r>
            <a:r>
              <a:rPr lang="ru-RU" b="1" dirty="0" err="1"/>
              <a:t>Structure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200800" cy="475252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Содержит специализированные функции для проектирования и расчета строительных </a:t>
            </a:r>
            <a:r>
              <a:rPr lang="ru-RU" dirty="0" smtClean="0"/>
              <a:t>конструкций;</a:t>
            </a:r>
          </a:p>
          <a:p>
            <a:pPr algn="just"/>
            <a:r>
              <a:rPr lang="ru-RU" dirty="0"/>
              <a:t>В основе продукта лежит технология информационного моделирования зданий (BIM</a:t>
            </a:r>
            <a:r>
              <a:rPr lang="ru-RU" dirty="0" smtClean="0"/>
              <a:t>);</a:t>
            </a:r>
          </a:p>
          <a:p>
            <a:pPr algn="just"/>
            <a:r>
              <a:rPr lang="ru-RU" dirty="0"/>
              <a:t>Благодаря преимуществам этой технологии </a:t>
            </a:r>
            <a:r>
              <a:rPr lang="ru-RU" dirty="0" err="1"/>
              <a:t>Revit</a:t>
            </a:r>
            <a:r>
              <a:rPr lang="ru-RU" dirty="0"/>
              <a:t> </a:t>
            </a:r>
            <a:r>
              <a:rPr lang="ru-RU" dirty="0" err="1"/>
              <a:t>Structure</a:t>
            </a:r>
            <a:r>
              <a:rPr lang="ru-RU" dirty="0"/>
              <a:t> повышает уровень координации специалистов, помогает выпускать более качественную документацию, сокращает количество ошибок и позволяет наладить более активное взаимодействие между проектировщиками конструкций и архитекторами.</a:t>
            </a:r>
          </a:p>
          <a:p>
            <a:pPr algn="just"/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auto.СПДС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200800" cy="3603812"/>
          </a:xfrm>
        </p:spPr>
        <p:txBody>
          <a:bodyPr/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собенности п</a:t>
            </a:r>
            <a:r>
              <a:rPr lang="ru-RU" dirty="0" smtClean="0"/>
              <a:t>рограммы в том, что она </a:t>
            </a:r>
            <a:r>
              <a:rPr lang="ru-RU" dirty="0"/>
              <a:t>позволяет наносить различные условные обозначения, выноски, отметки, линии обрыва, виды, координационные оси, штриховку и многое другое. При этом все объекты являются «интеллектуальными» и могут быть легко отредактированы как с помощью «ручек», так и специальных диалоговых окон.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ArchiCAD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056784" cy="42484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Программное обеспечение компании </a:t>
            </a:r>
            <a:r>
              <a:rPr lang="ru-RU" dirty="0" err="1"/>
              <a:t>Graphisoft</a:t>
            </a:r>
            <a:r>
              <a:rPr lang="ru-RU" dirty="0"/>
              <a:t> является на данный момент одной из лучших систем архитектурно-строительного проектирования, которое с помощью концепции Виртуального Здания (</a:t>
            </a:r>
            <a:r>
              <a:rPr lang="ru-RU" dirty="0" err="1"/>
              <a:t>Virtual</a:t>
            </a:r>
            <a:r>
              <a:rPr lang="ru-RU" dirty="0"/>
              <a:t> </a:t>
            </a:r>
            <a:r>
              <a:rPr lang="ru-RU" dirty="0" err="1"/>
              <a:t>Building</a:t>
            </a:r>
            <a:r>
              <a:rPr lang="ru-RU" dirty="0"/>
              <a:t>) реализует уникальную технологию Информационного Моделирования Зданий (</a:t>
            </a:r>
            <a:r>
              <a:rPr lang="ru-RU" dirty="0" err="1"/>
              <a:t>Building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Modeling</a:t>
            </a:r>
            <a:r>
              <a:rPr lang="ru-RU" dirty="0"/>
              <a:t> - BIM</a:t>
            </a:r>
            <a:r>
              <a:rPr lang="ru-RU" dirty="0" smtClean="0"/>
              <a:t>);</a:t>
            </a:r>
          </a:p>
          <a:p>
            <a:pPr algn="just"/>
            <a:r>
              <a:rPr lang="ru-RU" dirty="0"/>
              <a:t>мощная среда 3D-моделирования для работы с объектами по современным технологиям.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Allplan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рограммное </a:t>
            </a:r>
            <a:r>
              <a:rPr lang="ru-RU" dirty="0"/>
              <a:t>решение для всех фаз жизненного цикла строительного проекта: с самого раннего наброска от руки до проектной </a:t>
            </a:r>
            <a:r>
              <a:rPr lang="ru-RU" dirty="0" smtClean="0"/>
              <a:t>документации;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снованный </a:t>
            </a:r>
            <a:r>
              <a:rPr lang="ru-RU" dirty="0"/>
              <a:t>на объектно-ориентированной базе простых 3D-объектов, создает и поддерживает взаимосвязь между 2D- и 3D- чертежами, разрезами, проекциями и т.д.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ATHENA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6"/>
            <a:ext cx="7272808" cy="41900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ATHENA  не без основания является ведущей конструкторской программой для проектирования металлических и фасадных </a:t>
            </a:r>
            <a:r>
              <a:rPr lang="ru-RU" dirty="0" smtClean="0"/>
              <a:t>конструкций;</a:t>
            </a:r>
          </a:p>
          <a:p>
            <a:pPr algn="just"/>
            <a:r>
              <a:rPr lang="ru-RU" dirty="0"/>
              <a:t>применяется в </a:t>
            </a:r>
            <a:r>
              <a:rPr lang="ru-RU" dirty="0" err="1"/>
              <a:t>металлоперерабатывающих</a:t>
            </a:r>
            <a:r>
              <a:rPr lang="ru-RU" dirty="0"/>
              <a:t> фирмах, инженерных центрах и профессиональных учебных заведениях. ATHENA наиболее точно соответствует требованиям пользователя и является комплексным программным пакетом, содержащим все, что может облегчить задачи конструктора в его каждодневной работе.</a:t>
            </a:r>
          </a:p>
          <a:p>
            <a:pPr algn="just"/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CADdy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7128792" cy="36038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Производитель </a:t>
            </a:r>
            <a:r>
              <a:rPr lang="ru-RU" dirty="0" smtClean="0"/>
              <a:t>немецкая </a:t>
            </a:r>
            <a:r>
              <a:rPr lang="ru-RU" dirty="0"/>
              <a:t>фирма ZIEGLER-</a:t>
            </a:r>
            <a:r>
              <a:rPr lang="ru-RU" dirty="0" err="1"/>
              <a:t>Informatics</a:t>
            </a:r>
            <a:r>
              <a:rPr lang="ru-RU" dirty="0"/>
              <a:t> </a:t>
            </a:r>
            <a:r>
              <a:rPr lang="ru-RU" dirty="0" err="1" smtClean="0"/>
              <a:t>GmbH</a:t>
            </a:r>
            <a:r>
              <a:rPr lang="ru-RU" dirty="0" smtClean="0"/>
              <a:t>, </a:t>
            </a:r>
            <a:r>
              <a:rPr lang="ru-RU" dirty="0"/>
              <a:t>по функциональным возможностям занимает промежуточное положение между системами низкого и высокого </a:t>
            </a:r>
            <a:r>
              <a:rPr lang="ru-RU" dirty="0" smtClean="0"/>
              <a:t>уровней;</a:t>
            </a:r>
          </a:p>
          <a:p>
            <a:pPr algn="just"/>
            <a:r>
              <a:rPr lang="ru-RU" dirty="0"/>
              <a:t>Предназначена для решения комплексных интегрированных технологий от стадии проектирования до стадии производства. В настоящее время в состав </a:t>
            </a:r>
            <a:r>
              <a:rPr lang="ru-RU" dirty="0" err="1"/>
              <a:t>CADdy</a:t>
            </a:r>
            <a:r>
              <a:rPr lang="ru-RU" dirty="0"/>
              <a:t> входит свыше 80 модулей, охватывающих такие направления, как архитектура, строительство, геодезия, машиностроение, картография и городское планирование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CATIA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09426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Это комплексная система автоматизированного проектирования (CAD), технологической подготовки производства (CAM) и инженерного анализа (САЕ), включающая в себя передовой инструментарий 3D моделирования, подсистемы программной имитации сложных технологических процессов, развитые средства анализа и единую базу данных текстовой и графической информации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1202485"/>
          </a:xfrm>
        </p:spPr>
        <p:txBody>
          <a:bodyPr/>
          <a:lstStyle/>
          <a:p>
            <a:pPr algn="l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853376" cy="36038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Цель и задачи работы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ИТ в строительстве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Понятие ИТ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Типовые операции ИТ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САПР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Информационные системы в строительстве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Системы строительных документаций</a:t>
            </a:r>
            <a:endParaRPr lang="ru-RU" dirty="0" smtClean="0"/>
          </a:p>
          <a:p>
            <a:r>
              <a:rPr lang="ru-RU" dirty="0">
                <a:hlinkClick r:id="rId9" action="ppaction://hlinksldjump"/>
              </a:rPr>
              <a:t>Отечественные ERP-системы </a:t>
            </a:r>
            <a:endParaRPr lang="ru-RU" b="1" dirty="0" smtClean="0"/>
          </a:p>
          <a:p>
            <a:r>
              <a:rPr lang="ru-RU" dirty="0" smtClean="0">
                <a:hlinkClick r:id="rId10" action="ppaction://hlinksldjump"/>
              </a:rPr>
              <a:t>Выводы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Список литературы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5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IronCAD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7128792" cy="36038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рофессиональная </a:t>
            </a:r>
            <a:r>
              <a:rPr lang="ru-RU" dirty="0"/>
              <a:t>система самого последнего поколения. Представляет собой полнофункциональный инструмент для разработчиков, которые хотят эффективно использовать рабочее </a:t>
            </a:r>
            <a:r>
              <a:rPr lang="ru-RU" dirty="0" smtClean="0"/>
              <a:t>время;</a:t>
            </a:r>
          </a:p>
          <a:p>
            <a:pPr algn="just"/>
            <a:r>
              <a:rPr lang="ru-RU" dirty="0"/>
              <a:t>В программе используются как классические методы параметрического моделирования, так и инновационный метод прямого </a:t>
            </a:r>
            <a:r>
              <a:rPr lang="ru-RU" dirty="0" smtClean="0"/>
              <a:t>редактирования;</a:t>
            </a:r>
          </a:p>
          <a:p>
            <a:pPr algn="just"/>
            <a:r>
              <a:rPr lang="ru-RU" dirty="0"/>
              <a:t>По своим возможностям программа является достойным конкурентом таким САПР, как </a:t>
            </a:r>
            <a:r>
              <a:rPr lang="ru-RU" dirty="0" err="1"/>
              <a:t>AutoCAD</a:t>
            </a:r>
            <a:r>
              <a:rPr lang="ru-RU" dirty="0"/>
              <a:t>, </a:t>
            </a:r>
            <a:r>
              <a:rPr lang="ru-RU" dirty="0" err="1"/>
              <a:t>SolidWorks</a:t>
            </a:r>
            <a:r>
              <a:rPr lang="ru-RU" dirty="0"/>
              <a:t>, T-</a:t>
            </a:r>
            <a:r>
              <a:rPr lang="ru-RU" dirty="0" err="1"/>
              <a:t>Flex</a:t>
            </a:r>
            <a:r>
              <a:rPr lang="ru-RU" dirty="0"/>
              <a:t>, КОМПАС 3D, набирая быстрый ход распространения и приобретая своих поклонников и в России.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MicroStation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Это профессиональная, высоко производительная система для 2D/3D - автоматизированного проектирования при выполнении работ, связанных с черчением, конструированием, визуализацией, анализом, управлением базами данных и моделированием. Обеспечивает практически неограниченными возможностями проектировщиков и конструкторов на платформах DOS, </a:t>
            </a:r>
            <a:r>
              <a:rPr lang="ru-RU" dirty="0" err="1"/>
              <a:t>Windows</a:t>
            </a:r>
            <a:r>
              <a:rPr lang="ru-RU" dirty="0"/>
              <a:t> и компьютерах различных типов.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nanoCAD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056784" cy="4248471"/>
          </a:xfrm>
        </p:spPr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ервая </a:t>
            </a:r>
            <a:r>
              <a:rPr lang="ru-RU" dirty="0"/>
              <a:t>отечественная свободно распространяемая базовая САПР-платформа для различных </a:t>
            </a:r>
            <a:r>
              <a:rPr lang="ru-RU" dirty="0" smtClean="0"/>
              <a:t>отраслей;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одержит </a:t>
            </a:r>
            <a:r>
              <a:rPr lang="ru-RU" dirty="0"/>
              <a:t>все необходимые инструменты базового проектирования, а благодаря интуитивно понятному интерфейсу, непосредственной поддержке формата DWG и совместимости с другими САПР-решениями является лучшим выбором при переходе на альтернативные системы. 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TurboCAD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752528"/>
          </a:xfrm>
        </p:spPr>
        <p:txBody>
          <a:bodyPr/>
          <a:lstStyle/>
          <a:p>
            <a:pPr algn="just"/>
            <a:r>
              <a:rPr lang="ru-RU" dirty="0"/>
              <a:t>Новейшее универсальное приложение для профессионального проектирования в формате CAD. Совмещенное 2D и 3D редактирование способно удовлетворить самых взыскательных </a:t>
            </a:r>
            <a:r>
              <a:rPr lang="ru-RU" dirty="0" smtClean="0"/>
              <a:t>пользователей;</a:t>
            </a:r>
          </a:p>
          <a:p>
            <a:pPr algn="just"/>
            <a:r>
              <a:rPr lang="ru-RU" dirty="0"/>
              <a:t> Полная мощь промышленного стандарта ACIS совмещается с поверхностным моделированием. </a:t>
            </a:r>
            <a:r>
              <a:rPr lang="ru-RU" dirty="0" err="1"/>
              <a:t>TurboCAD</a:t>
            </a:r>
            <a:r>
              <a:rPr lang="ru-RU" dirty="0"/>
              <a:t> </a:t>
            </a:r>
            <a:r>
              <a:rPr lang="ru-RU" dirty="0" err="1"/>
              <a:t>Professional</a:t>
            </a:r>
            <a:r>
              <a:rPr lang="ru-RU" dirty="0"/>
              <a:t> поддерживает двадцать пять самых распространенных форматов </a:t>
            </a:r>
            <a:r>
              <a:rPr lang="ru-RU" dirty="0" smtClean="0"/>
              <a:t>файлов;</a:t>
            </a:r>
          </a:p>
          <a:p>
            <a:pPr algn="just"/>
            <a:r>
              <a:rPr lang="ru-RU" dirty="0"/>
              <a:t> Приложение также содержит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 Development Kit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 Basic Macro Recorder.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ZWCAD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7"/>
            <a:ext cx="7128792" cy="410445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2D/3D система автоматизированного проектирования и черчения компании </a:t>
            </a:r>
            <a:r>
              <a:rPr lang="ru-RU" dirty="0" smtClean="0"/>
              <a:t>ZWSOFT;</a:t>
            </a:r>
          </a:p>
          <a:p>
            <a:pPr algn="just"/>
            <a:r>
              <a:rPr lang="ru-RU" dirty="0"/>
              <a:t>Удобство работы обеспечивается привычным интерфейсом и возможностью импортировать в </a:t>
            </a:r>
            <a:r>
              <a:rPr lang="ru-RU" dirty="0" err="1"/>
              <a:t>ZwCAD</a:t>
            </a:r>
            <a:r>
              <a:rPr lang="ru-RU" dirty="0"/>
              <a:t> меню, созданных в </a:t>
            </a:r>
            <a:r>
              <a:rPr lang="ru-RU" dirty="0" err="1"/>
              <a:t>AutoCAD</a:t>
            </a:r>
            <a:r>
              <a:rPr lang="ru-RU" dirty="0"/>
              <a:t>. Команды и кнопки, соответствующие командам и кнопкам </a:t>
            </a:r>
            <a:r>
              <a:rPr lang="ru-RU" dirty="0" err="1"/>
              <a:t>AutoCAD</a:t>
            </a:r>
            <a:r>
              <a:rPr lang="ru-RU" dirty="0"/>
              <a:t>, позволяют быстро приступить к работе, потратив минимум времени на переобучение.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КОМПАС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056784" cy="424847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Система автоматизированного проектирования, разработанная российской компанией «АСКОН» с возможностями оформления проектной и конструкторской документации согласно стандартам серии ЕСКД и СПДС. Существует в двух версиях: КОМПАС-График и КОМПАС-3D, соответственно предназначенных для плоского черчения и трёхмерного проектирования 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Системы строительных документаций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ПК «Смета 2000»/»Ресурсная смета»;</a:t>
            </a:r>
          </a:p>
          <a:p>
            <a:pPr lvl="0"/>
            <a:r>
              <a:rPr lang="ru-RU" dirty="0"/>
              <a:t>«Smeta.RU» ;</a:t>
            </a:r>
          </a:p>
          <a:p>
            <a:pPr lvl="0"/>
            <a:r>
              <a:rPr lang="ru-RU" dirty="0"/>
              <a:t>«WinСмета-2000»;</a:t>
            </a:r>
          </a:p>
          <a:p>
            <a:pPr lvl="0"/>
            <a:r>
              <a:rPr lang="ru-RU" dirty="0"/>
              <a:t>«</a:t>
            </a:r>
            <a:r>
              <a:rPr lang="ru-RU" dirty="0" err="1"/>
              <a:t>WinАверс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«Гранд Смета»;</a:t>
            </a:r>
          </a:p>
          <a:p>
            <a:pPr lvl="0"/>
            <a:r>
              <a:rPr lang="ru-RU" dirty="0"/>
              <a:t>«РИК»;</a:t>
            </a:r>
          </a:p>
          <a:p>
            <a:pPr lvl="0"/>
            <a:r>
              <a:rPr lang="ru-RU" dirty="0"/>
              <a:t>«АВК»;</a:t>
            </a:r>
          </a:p>
          <a:p>
            <a:pPr lvl="0"/>
            <a:r>
              <a:rPr lang="ru-RU" dirty="0"/>
              <a:t>«БАРС +»;</a:t>
            </a:r>
          </a:p>
          <a:p>
            <a:pPr lvl="0"/>
            <a:r>
              <a:rPr lang="ru-RU" dirty="0"/>
              <a:t>«</a:t>
            </a:r>
            <a:r>
              <a:rPr lang="ru-RU" dirty="0" err="1"/>
              <a:t>Багира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«Смета +». </a:t>
            </a: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1" y="3356992"/>
            <a:ext cx="4190190" cy="209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3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Отечественные ERP-системы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128792" cy="39740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«1С:Управление строительной организацией</a:t>
            </a:r>
            <a:r>
              <a:rPr lang="ru-RU" dirty="0" smtClean="0"/>
              <a:t>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1С:Подрядчик строительства 4.0. </a:t>
            </a:r>
            <a:r>
              <a:rPr lang="ru-RU" dirty="0" smtClean="0"/>
              <a:t>Управление </a:t>
            </a:r>
            <a:r>
              <a:rPr lang="ru-RU" dirty="0"/>
              <a:t>финансами</a:t>
            </a:r>
            <a:r>
              <a:rPr lang="ru-RU" dirty="0" smtClean="0"/>
              <a:t>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1С:Подрядчик строительства 3.0. Управление строительным производством»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1С:Зарплата и Управление Персоналом 8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Предназначены </a:t>
            </a:r>
            <a:r>
              <a:rPr lang="ru-RU" dirty="0"/>
              <a:t>для автоматизации типовых задач учета и управления предприятий. При их разработке учитывались, как современные международные методики управления, так и реальные потребности российских предприятий, в том числе и предприятий строительного комплекса.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Отечественные ERP-системы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117585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Галактика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Business Suite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212976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Система управления ПАРУС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163342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Турбо 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8726"/>
            <a:ext cx="2857500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8" y="4036374"/>
            <a:ext cx="1543608" cy="1672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0" y="2924944"/>
            <a:ext cx="2028056" cy="152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9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«Галактика </a:t>
            </a:r>
            <a:r>
              <a:rPr lang="en-US" dirty="0"/>
              <a:t>Business Suite»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Применительно </a:t>
            </a:r>
            <a:r>
              <a:rPr lang="ru-RU" dirty="0"/>
              <a:t>к особенностям строительных организаций корпорацией «Галактика» разработано специальное решений - модуль «Галактика Управление строительством». Данное решение предназначено для комплексного управления строительной компанией и максимально учитывает специфику её деятельности. 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Цель и задачи работы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056784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Целью</a:t>
            </a:r>
            <a:r>
              <a:rPr lang="ru-RU" dirty="0"/>
              <a:t> данной работы является рассмотрение основных направлений применения IT-технологий </a:t>
            </a:r>
            <a:r>
              <a:rPr lang="ru-RU" dirty="0" smtClean="0"/>
              <a:t>в сфере строительства</a:t>
            </a:r>
          </a:p>
          <a:p>
            <a:pPr marL="0" indent="0" algn="just">
              <a:buNone/>
            </a:pPr>
            <a:r>
              <a:rPr lang="ru-RU" b="1" dirty="0" smtClean="0"/>
              <a:t>Задачи:  </a:t>
            </a:r>
          </a:p>
          <a:p>
            <a:pPr marL="0" indent="0" algn="just">
              <a:buNone/>
            </a:pPr>
            <a:r>
              <a:rPr lang="ru-RU" dirty="0" smtClean="0"/>
              <a:t>Ознакомиться </a:t>
            </a:r>
            <a:r>
              <a:rPr lang="ru-RU" dirty="0"/>
              <a:t>с основными инженерно-техническими </a:t>
            </a:r>
            <a:r>
              <a:rPr lang="ru-RU" dirty="0" smtClean="0"/>
              <a:t>системами и их назначением;</a:t>
            </a:r>
          </a:p>
          <a:p>
            <a:pPr marL="0" indent="0" algn="just">
              <a:buNone/>
            </a:pPr>
            <a:r>
              <a:rPr lang="ru-RU" dirty="0" smtClean="0"/>
              <a:t>Рассмотреть </a:t>
            </a:r>
            <a:r>
              <a:rPr lang="ru-RU" dirty="0"/>
              <a:t>различные программные продукты, которые используются на различных стадиях строительного </a:t>
            </a:r>
            <a:r>
              <a:rPr lang="ru-RU" dirty="0" smtClean="0"/>
              <a:t>процесса</a:t>
            </a:r>
            <a:r>
              <a:rPr lang="en-US" dirty="0"/>
              <a:t>.</a:t>
            </a:r>
            <a:endParaRPr lang="ru-RU" dirty="0" smtClean="0"/>
          </a:p>
          <a:p>
            <a:pPr algn="just">
              <a:buFontTx/>
              <a:buChar char="-"/>
            </a:pPr>
            <a:endParaRPr lang="ru-RU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93401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«Система управления ПАРУС»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оздавалась </a:t>
            </a:r>
            <a:r>
              <a:rPr lang="ru-RU" dirty="0"/>
              <a:t>как комплексная система автоматизации управления и предназначена для автоматизации четырех основных направлений финансово-хозяйственной деятельности предприятия: управление финансами, управление логистикой, управление производством, управление персоналом, управление страхованием. 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Турбо 9»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056784" cy="41044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редставляет </a:t>
            </a:r>
            <a:r>
              <a:rPr lang="ru-RU" dirty="0"/>
              <a:t>собой платформу комплексной автоматизации предприятия, обладающей мощной функциональностью и применим в любых сферах хозяйственной деятельности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Программа </a:t>
            </a:r>
            <a:r>
              <a:rPr lang="ru-RU" dirty="0"/>
              <a:t>сочетает в себе такие важные качества, как многофункциональность, обеспечивает комплексную автоматизацию всех участков учета, предлагает оригинальную методику ведения аналитического учета и предоставляет современные средства для анализа финансовой и хозяйственной деятельности предприятий и принятия своевременных управленческих решений. 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Успешное развитие и функционирование современного строительного сектора немыслимо без активного применения новейших информационных </a:t>
            </a:r>
            <a:r>
              <a:rPr lang="ru-RU" dirty="0" smtClean="0"/>
              <a:t>технологий;</a:t>
            </a:r>
          </a:p>
          <a:p>
            <a:pPr algn="just"/>
            <a:r>
              <a:rPr lang="ru-RU" dirty="0"/>
              <a:t>Внедрение системы BMS позволяет существенно </a:t>
            </a:r>
            <a:r>
              <a:rPr lang="ru-RU" dirty="0" smtClean="0"/>
              <a:t>помогают развитию экономической отрасли строительства;</a:t>
            </a:r>
          </a:p>
          <a:p>
            <a:pPr algn="just"/>
            <a:r>
              <a:rPr lang="ru-RU" dirty="0" smtClean="0"/>
              <a:t>Использование программного пакета САПР повышает </a:t>
            </a:r>
            <a:r>
              <a:rPr lang="ru-RU" dirty="0"/>
              <a:t>уровень координации специалистов, помогает выпускать более качественную документацию, сокращает количество ошибок и позволяет наладить более активное взаимодействие между проектировщиками конструкций и архитекторами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литературы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056784" cy="4752527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Рагулин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П.Г. Информационные технологии. Электронный учебник. – Владивосток: ТИДОТ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2004. – 208 с.;</a:t>
            </a:r>
          </a:p>
          <a:p>
            <a:pPr lvl="0"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в строительстве и управлении территориями. [Электронный ресурс] / Общероссийская общественная организация «Деловая Россия»: сайт. – UPL: https://deloros.ru/materialy.html;</a:t>
            </a:r>
          </a:p>
          <a:p>
            <a:pPr lvl="0"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Травкин А. Строители стали строже подходить к выбору ПО. [Электронный ресурс] // Информационные технологии в строительстве. – 2009. – №92. – UPL: http://www.grandsmeta.ru/;</a:t>
            </a:r>
          </a:p>
          <a:p>
            <a:pPr lvl="0" algn="just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Суарес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Опыт применения отечественных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 в строительстве // Системы автоматизации предприятия, 11.02.2008;</a:t>
            </a:r>
          </a:p>
          <a:p>
            <a:pPr lvl="0"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 в строительстве. [Электронный ресурс] // Информационные технологии в строительстве. -  UPL: https://rcmm.ru/tehnika-i-tehnologii/39810-informacionnye-tehnologii-put-k-pribylnomu-biznesu.html;</a:t>
            </a:r>
          </a:p>
          <a:p>
            <a:pPr lvl="0"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 Т.П. Информационное общество: сущность, черты, проблемы. – М.: Проспект, 2011. – С.7;</a:t>
            </a:r>
          </a:p>
          <a:p>
            <a:pPr lvl="0" algn="just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Н.Р. Экономические ресурсы информационного общества. // Сборник научных трудов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КазГУСУ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Казань, 2009. 235с.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3851920" cy="256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8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ИТ в строительстве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7056784" cy="36038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ИТ в строительстве – </a:t>
            </a:r>
            <a:r>
              <a:rPr lang="ru-RU" dirty="0"/>
              <a:t>это сложнейшие системы управления комплексными проектами: начиная с проектирования зданий, сооружений, инженерных коммуникаций и заканчивая автоматизированными средствами контроля объектов государственного надзора.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Информационные </a:t>
            </a:r>
            <a:r>
              <a:rPr lang="ru-RU" dirty="0"/>
              <a:t>технологии организации служат стратегическим целям бизнеса, используются для управления деятельностью структур и объектов, финансовыми, информационными, материальными потоками, рабочими местами и коллективами людей.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информационных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696744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Информационные технологии </a:t>
            </a:r>
            <a:r>
              <a:rPr lang="ru-RU" dirty="0"/>
              <a:t>- это системно-организованная последовательность операций, выполняемых над информацией с использованием средств и методов автоматизации.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операции ИТ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0" t="26807" r="6975" b="44968"/>
          <a:stretch/>
        </p:blipFill>
        <p:spPr bwMode="auto">
          <a:xfrm>
            <a:off x="827584" y="2276872"/>
            <a:ext cx="75371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САПР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752527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111111"/>
                </a:solidFill>
                <a:ea typeface="Times New Roman"/>
                <a:cs typeface="Times New Roman"/>
              </a:rPr>
              <a:t>САПР (англ. CAD, </a:t>
            </a:r>
            <a:r>
              <a:rPr lang="ru-RU" b="1" dirty="0" err="1">
                <a:solidFill>
                  <a:srgbClr val="111111"/>
                </a:solidFill>
                <a:ea typeface="Times New Roman"/>
                <a:cs typeface="Times New Roman"/>
              </a:rPr>
              <a:t>Computer-Aided</a:t>
            </a:r>
            <a:r>
              <a:rPr lang="ru-RU" b="1" dirty="0">
                <a:solidFill>
                  <a:srgbClr val="111111"/>
                </a:solidFill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111111"/>
                </a:solidFill>
                <a:ea typeface="Times New Roman"/>
                <a:cs typeface="Times New Roman"/>
              </a:rPr>
              <a:t>Design</a:t>
            </a:r>
            <a:r>
              <a:rPr lang="ru-RU" b="1" dirty="0">
                <a:solidFill>
                  <a:srgbClr val="111111"/>
                </a:solidFill>
                <a:ea typeface="Times New Roman"/>
                <a:cs typeface="Times New Roman"/>
              </a:rPr>
              <a:t>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программный пакет, предназначенный для проектирования (разработки) объектов производства (или строительства), а также оформления конструкторской и/или технологической документации.</a:t>
            </a:r>
            <a:endParaRPr lang="ru-RU" sz="2000" dirty="0">
              <a:solidFill>
                <a:srgbClr val="111111"/>
              </a:solidFill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3024336" cy="2214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3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Информационные системы в строительстве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8137" y="5268167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nanoCAD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040678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AutoCAD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838789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Autodesk Architectural Studio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638948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ArchiCAD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411281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CADdy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040678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Autodesk Building Systems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852621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auto.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СПДС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757" y="3663977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ATHENA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523" y="4431929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IronCAD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5133534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MicroStation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3992" y="4411281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CATIA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68137" y="3633284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Allplan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3992" y="2812601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Autodesk Revit Structure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3992" y="2042153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Autodesk Architectural Desktop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523" y="5336933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TurboCAD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5924849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ZWCAD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5178" y="6099574"/>
            <a:ext cx="2376264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19BC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КОМПАС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19" action="ppaction://hlinksldjump" highlightClick="1"/>
          </p:cNvPr>
          <p:cNvSpPr/>
          <p:nvPr/>
        </p:nvSpPr>
        <p:spPr>
          <a:xfrm>
            <a:off x="163757" y="6248885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AutoCAD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016" y="1844824"/>
            <a:ext cx="6997392" cy="36038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Разработанный </a:t>
            </a:r>
            <a:r>
              <a:rPr lang="ru-RU" dirty="0" err="1"/>
              <a:t>Autodesk</a:t>
            </a:r>
            <a:r>
              <a:rPr lang="ru-RU" dirty="0"/>
              <a:t> более 20 лет </a:t>
            </a:r>
            <a:r>
              <a:rPr lang="ru-RU" dirty="0" smtClean="0"/>
              <a:t>назад;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сегодняшний день, обладая богатым инструментарием и возможностями адаптации к требованиям пользователя, он уже не удовлетворяет потребностям большинства </a:t>
            </a:r>
            <a:r>
              <a:rPr lang="ru-RU" dirty="0" smtClean="0"/>
              <a:t>проектировщиков;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акет </a:t>
            </a:r>
            <a:r>
              <a:rPr lang="ru-RU" dirty="0"/>
              <a:t>может применяться лишь при разработке очень малых и достаточно простых проектов, автоматизируя только рутинную работу </a:t>
            </a:r>
            <a:r>
              <a:rPr lang="ru-RU" dirty="0" smtClean="0"/>
              <a:t>и </a:t>
            </a:r>
            <a:r>
              <a:rPr lang="ru-RU" dirty="0"/>
              <a:t>не более </a:t>
            </a:r>
            <a:r>
              <a:rPr lang="ru-RU" dirty="0" smtClean="0"/>
              <a:t>того.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5877272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804248" y="6165304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555</TotalTime>
  <Words>1625</Words>
  <Application>Microsoft Office PowerPoint</Application>
  <PresentationFormat>Экран (4:3)</PresentationFormat>
  <Paragraphs>142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Кнопка</vt:lpstr>
      <vt:lpstr>Информационные технологии в строительстве</vt:lpstr>
      <vt:lpstr>Содержание</vt:lpstr>
      <vt:lpstr>Цель и задачи работы </vt:lpstr>
      <vt:lpstr>ИТ в строительстве</vt:lpstr>
      <vt:lpstr>Понятие информационных технологий</vt:lpstr>
      <vt:lpstr>Типовые операции ИТ</vt:lpstr>
      <vt:lpstr>САПР </vt:lpstr>
      <vt:lpstr>Информационные системы в строительстве</vt:lpstr>
      <vt:lpstr>AutoCAD  </vt:lpstr>
      <vt:lpstr>Autodesk Architectural Desktop  </vt:lpstr>
      <vt:lpstr>Autodesk Building Systems  </vt:lpstr>
      <vt:lpstr>Autodesk Architectural Studio  </vt:lpstr>
      <vt:lpstr>Autodesk Revit Structure  </vt:lpstr>
      <vt:lpstr>auto.СПДС  </vt:lpstr>
      <vt:lpstr>ArchiCAD</vt:lpstr>
      <vt:lpstr>Allplan </vt:lpstr>
      <vt:lpstr>ATHENA  </vt:lpstr>
      <vt:lpstr>CADdy  </vt:lpstr>
      <vt:lpstr>CATIA  </vt:lpstr>
      <vt:lpstr>IronCAD  </vt:lpstr>
      <vt:lpstr>MicroStation</vt:lpstr>
      <vt:lpstr>nanoCAD</vt:lpstr>
      <vt:lpstr>TurboCAD  </vt:lpstr>
      <vt:lpstr>ZWCAD </vt:lpstr>
      <vt:lpstr>КОМПАС  </vt:lpstr>
      <vt:lpstr>Системы строительных документаций</vt:lpstr>
      <vt:lpstr>Отечественные ERP-системы </vt:lpstr>
      <vt:lpstr>Отечественные ERP-системы </vt:lpstr>
      <vt:lpstr>«Галактика Business Suite»  </vt:lpstr>
      <vt:lpstr>«Система управления ПАРУС»</vt:lpstr>
      <vt:lpstr>«Турбо 9» </vt:lpstr>
      <vt:lpstr>Выводы:</vt:lpstr>
      <vt:lpstr>Список литературы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в строительстве</dc:title>
  <dc:creator>Сковпень Александра Александровна</dc:creator>
  <cp:lastModifiedBy>Сковпень Александра Александровна</cp:lastModifiedBy>
  <cp:revision>24</cp:revision>
  <dcterms:created xsi:type="dcterms:W3CDTF">2020-02-06T03:34:06Z</dcterms:created>
  <dcterms:modified xsi:type="dcterms:W3CDTF">2020-02-07T06:52:07Z</dcterms:modified>
</cp:coreProperties>
</file>