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44" r:id="rId3"/>
    <p:sldId id="358" r:id="rId4"/>
    <p:sldId id="354" r:id="rId5"/>
    <p:sldId id="345" r:id="rId6"/>
    <p:sldId id="352" r:id="rId7"/>
    <p:sldId id="346" r:id="rId8"/>
    <p:sldId id="351" r:id="rId9"/>
    <p:sldId id="355" r:id="rId10"/>
    <p:sldId id="348" r:id="rId11"/>
    <p:sldId id="349" r:id="rId12"/>
    <p:sldId id="350" r:id="rId13"/>
    <p:sldId id="356" r:id="rId14"/>
    <p:sldId id="360" r:id="rId15"/>
    <p:sldId id="359" r:id="rId16"/>
    <p:sldId id="353" r:id="rId17"/>
    <p:sldId id="361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31B00"/>
    <a:srgbClr val="FFFFCC"/>
    <a:srgbClr val="FFCC99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5969" autoAdjust="0"/>
  </p:normalViewPr>
  <p:slideViewPr>
    <p:cSldViewPr snapToGrid="0" snapToObjects="1">
      <p:cViewPr varScale="1">
        <p:scale>
          <a:sx n="66" d="100"/>
          <a:sy n="66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AA039-F972-2D4D-97AE-3BC49326C6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5E50-AD37-9348-804F-2BC156D521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577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12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392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9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38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61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34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52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71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82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84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BC17-3DDE-9A42-9832-59007DBD1D0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13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3460569" cy="50075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МОЧАЛОВА 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НАДЕЖДА АНАТОЛЬВНА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Проектная работа 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«Общий менеджмент» 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ГРУППА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22-06-13-МВА</a:t>
            </a:r>
            <a:endParaRPr lang="ru-RU" sz="1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1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flomaster.club/uploads/posts/2021-12/1639774715_37-flomaster-club-p-sketching-markerami-kruassan-krasivie-zar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8625" y="72574"/>
            <a:ext cx="5491383" cy="58102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5849253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ОТКРЫТИЕ   КОФЕЙНИ-ПЕКАРНИ  В ОТЕЛЕ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9999" y="5355464"/>
            <a:ext cx="4028117" cy="275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ts val="1200"/>
              </a:spcBef>
            </a:pPr>
            <a:r>
              <a:rPr lang="ru-RU" sz="17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создаем вкусные впечатления</a:t>
            </a:r>
            <a:endParaRPr lang="ru-RU" sz="17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pic>
        <p:nvPicPr>
          <p:cNvPr id="13" name="Picture 2" descr="E:\Надя\обучение гостиничный бизнес\mba\общий маркетинг\али баба\7d40e08e71ecfaf6a5a6873a3e0db9e8.png"/>
          <p:cNvPicPr>
            <a:picLocks noChangeAspect="1" noChangeArrowheads="1"/>
          </p:cNvPicPr>
          <p:nvPr/>
        </p:nvPicPr>
        <p:blipFill>
          <a:blip r:embed="rId3" cstate="print"/>
          <a:srcRect l="15410" t="15350" r="42295" b="43352"/>
          <a:stretch>
            <a:fillRect/>
          </a:stretch>
        </p:blipFill>
        <p:spPr bwMode="auto">
          <a:xfrm>
            <a:off x="101603" y="468000"/>
            <a:ext cx="3672407" cy="313932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1599" y="3607320"/>
            <a:ext cx="876663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ru-RU" dirty="0" smtClean="0"/>
              <a:t>сбалансированный ассортимент (авторские + общеизвестные блюда/напитки)</a:t>
            </a:r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ru-RU" dirty="0" smtClean="0"/>
              <a:t>расположение на территории отеля, но при этом в помещении с отдельным входом</a:t>
            </a:r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ru-RU" dirty="0" smtClean="0"/>
              <a:t>подушка безопасности (профильный бизнес покроет расходы, в случае, если кофейня на определенном этапе не окупится)</a:t>
            </a:r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ru-RU" dirty="0" smtClean="0"/>
              <a:t>постоянный и равномерный поток посетителей из-за «</a:t>
            </a:r>
            <a:r>
              <a:rPr lang="ru-RU" dirty="0" err="1" smtClean="0"/>
              <a:t>противохода</a:t>
            </a:r>
            <a:r>
              <a:rPr lang="ru-RU" dirty="0" smtClean="0"/>
              <a:t>» с сезонностью отеля (максимальная загруженность «с улицы» – в холодное время года, когда в отеле минимальная загрузка, и наоборот)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4006" y="652665"/>
            <a:ext cx="5094223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ru-RU" dirty="0" smtClean="0"/>
              <a:t>уникальность (единственное заведение питания в отеле)</a:t>
            </a:r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ru-RU" dirty="0" smtClean="0"/>
              <a:t>локация в центре города, в зоне с высокой проходимостью</a:t>
            </a:r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ru-RU" dirty="0" smtClean="0"/>
              <a:t>наличие минимально-гарантированных посетителей в виде гостей отеля</a:t>
            </a:r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indent="-354013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en-US" dirty="0" err="1" smtClean="0"/>
              <a:t>круглосуточн</a:t>
            </a:r>
            <a:r>
              <a:rPr lang="ru-RU" dirty="0" err="1" smtClean="0"/>
              <a:t>ый</a:t>
            </a:r>
            <a:r>
              <a:rPr lang="ru-RU" dirty="0" smtClean="0"/>
              <a:t> режим </a:t>
            </a:r>
            <a:r>
              <a:rPr lang="en-US" dirty="0" err="1" smtClean="0"/>
              <a:t>работ</a:t>
            </a:r>
            <a:r>
              <a:rPr lang="ru-RU" dirty="0" err="1" smtClean="0"/>
              <a:t>ы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74006" y="627654"/>
            <a:ext cx="5094223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наличие конкурентов в той же локации</a:t>
            </a:r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психологический барьер (боязнь зайти с улицы в кафе/ресторан при отеле) </a:t>
            </a:r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не широкий ассортимент и отсутствие алкоголя в меню</a:t>
            </a:r>
          </a:p>
          <a:p>
            <a:pPr marL="354013" lvl="0" indent="-354013">
              <a:buClr>
                <a:srgbClr val="FFC000"/>
              </a:buClr>
            </a:pPr>
            <a:endParaRPr lang="ru-RU" dirty="0" smtClean="0"/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нет возможности расширения (в отеле только это одно небольшое помещение)</a:t>
            </a:r>
          </a:p>
        </p:txBody>
      </p:sp>
      <p:pic>
        <p:nvPicPr>
          <p:cNvPr id="5" name="Picture 2" descr="E:\Надя\обучение гостиничный бизнес\mba\общий маркетинг\али баба\7d40e08e71ecfaf6a5a6873a3e0db9e8.png"/>
          <p:cNvPicPr>
            <a:picLocks noChangeAspect="1" noChangeArrowheads="1"/>
          </p:cNvPicPr>
          <p:nvPr/>
        </p:nvPicPr>
        <p:blipFill>
          <a:blip r:embed="rId3" cstate="print"/>
          <a:srcRect l="57705" t="15350" r="2176" b="43352"/>
          <a:stretch>
            <a:fillRect/>
          </a:stretch>
        </p:blipFill>
        <p:spPr bwMode="auto">
          <a:xfrm>
            <a:off x="159949" y="584112"/>
            <a:ext cx="3483431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6112" y="3764845"/>
            <a:ext cx="8142666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отсутствие собственного полноценного производства </a:t>
            </a:r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необходимость соответствовать уровню и концепции отеля по дизайну / стандартам обслуживания</a:t>
            </a:r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единичная точка, неузнаваемый бренд</a:t>
            </a:r>
          </a:p>
          <a:p>
            <a:pPr marL="354013" lvl="0" indent="-354013">
              <a:buClr>
                <a:srgbClr val="FFC000"/>
              </a:buClr>
            </a:pPr>
            <a:endParaRPr lang="ru-RU" dirty="0" smtClean="0"/>
          </a:p>
          <a:p>
            <a:pPr marL="354013" lvl="0" indent="-354013"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отсутствие оптовых цен у поставщиков в связи с малыми объемами производства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74006" y="627654"/>
            <a:ext cx="53093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0" indent="-354013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возможность расширения ассортимента</a:t>
            </a:r>
          </a:p>
          <a:p>
            <a:pPr marL="354013" lvl="0" indent="-354013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разнообразные рекламные возможности</a:t>
            </a:r>
          </a:p>
          <a:p>
            <a:pPr marL="354013" lvl="0" indent="-354013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err="1" smtClean="0"/>
              <a:t>креативное</a:t>
            </a:r>
            <a:r>
              <a:rPr lang="ru-RU" dirty="0" smtClean="0"/>
              <a:t> изменение концепции / дизайна без «привязки» к отелю</a:t>
            </a:r>
          </a:p>
          <a:p>
            <a:pPr marL="354013" lvl="0" indent="-354013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питание гостей или доставка завтраков в соседние отели, где нет кафе/ресторана</a:t>
            </a:r>
          </a:p>
          <a:p>
            <a:pPr marL="354013" lvl="0" indent="-354013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установка летней террасы (увеличение посадки)</a:t>
            </a:r>
            <a:endParaRPr lang="ru-RU" dirty="0"/>
          </a:p>
        </p:txBody>
      </p:sp>
      <p:pic>
        <p:nvPicPr>
          <p:cNvPr id="6" name="Picture 2" descr="E:\Надя\обучение гостиничный бизнес\mba\общий маркетинг\али баба\7d40e08e71ecfaf6a5a6873a3e0db9e8.png"/>
          <p:cNvPicPr>
            <a:picLocks noChangeAspect="1" noChangeArrowheads="1"/>
          </p:cNvPicPr>
          <p:nvPr/>
        </p:nvPicPr>
        <p:blipFill>
          <a:blip r:embed="rId3" cstate="print"/>
          <a:srcRect l="15410" t="56231" r="42185" b="2491"/>
          <a:stretch>
            <a:fillRect/>
          </a:stretch>
        </p:blipFill>
        <p:spPr bwMode="auto">
          <a:xfrm>
            <a:off x="90247" y="555084"/>
            <a:ext cx="3683759" cy="3024336"/>
          </a:xfrm>
          <a:prstGeom prst="rect">
            <a:avLst/>
          </a:prstGeom>
          <a:noFill/>
        </p:spPr>
      </p:pic>
      <p:pic>
        <p:nvPicPr>
          <p:cNvPr id="7" name="Picture 2" descr="E:\Надя\обучение гостиничный бизнес\mba\общий маркетинг\али баба\7d40e08e71ecfaf6a5a6873a3e0db9e8.png"/>
          <p:cNvPicPr>
            <a:picLocks noChangeAspect="1" noChangeArrowheads="1"/>
          </p:cNvPicPr>
          <p:nvPr/>
        </p:nvPicPr>
        <p:blipFill>
          <a:blip r:embed="rId3" cstate="print"/>
          <a:srcRect l="57106" t="56231" b="2491"/>
          <a:stretch>
            <a:fillRect/>
          </a:stretch>
        </p:blipFill>
        <p:spPr bwMode="auto">
          <a:xfrm>
            <a:off x="90247" y="3501008"/>
            <a:ext cx="3744416" cy="3039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74006" y="2658979"/>
            <a:ext cx="53093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buClr>
                <a:srgbClr val="CC00CC"/>
              </a:buClr>
              <a:buFont typeface="Wingdings" pitchFamily="2" charset="2"/>
              <a:buChar char="v"/>
            </a:pPr>
            <a:r>
              <a:rPr lang="ru-RU" dirty="0" smtClean="0"/>
              <a:t>работа отеля может существенно влиять на посещаемость пекарни (возможен сезонный спад посетителей, а полное закрытие отеля сведет поток гостей отеля на ноль) </a:t>
            </a:r>
          </a:p>
          <a:p>
            <a:pPr marL="354013" lvl="0" indent="-354013">
              <a:buClr>
                <a:srgbClr val="CC00CC"/>
              </a:buClr>
              <a:buFont typeface="Wingdings" pitchFamily="2" charset="2"/>
              <a:buChar char="v"/>
            </a:pPr>
            <a:r>
              <a:rPr lang="ru-RU" dirty="0" smtClean="0"/>
              <a:t>финансы (кризис или иные форс-мажорные обстоятельства, влекущие за собой закрытие пекарни, подорожание сырья, увеличение арендной ставки)</a:t>
            </a:r>
          </a:p>
          <a:p>
            <a:pPr marL="354013" lvl="0" indent="-354013">
              <a:buClr>
                <a:srgbClr val="CC00CC"/>
              </a:buClr>
              <a:buFont typeface="Wingdings" pitchFamily="2" charset="2"/>
              <a:buChar char="v"/>
            </a:pPr>
            <a:r>
              <a:rPr lang="ru-RU" dirty="0" smtClean="0"/>
              <a:t>выход на рынок других конкурентов (открытие подобного заведения в соседнем отеле) </a:t>
            </a:r>
          </a:p>
          <a:p>
            <a:pPr marL="354013" lvl="0" indent="-354013">
              <a:buClr>
                <a:srgbClr val="CC00CC"/>
              </a:buClr>
              <a:buFont typeface="Wingdings" pitchFamily="2" charset="2"/>
              <a:buChar char="v"/>
            </a:pPr>
            <a:r>
              <a:rPr lang="ru-RU" dirty="0" smtClean="0"/>
              <a:t>проверки органов власти  </a:t>
            </a:r>
          </a:p>
          <a:p>
            <a:pPr marL="354013" lvl="0" indent="-354013">
              <a:buClr>
                <a:srgbClr val="CC00CC"/>
              </a:buClr>
              <a:buFont typeface="Wingdings" pitchFamily="2" charset="2"/>
              <a:buChar char="v"/>
            </a:pPr>
            <a:r>
              <a:rPr lang="ru-RU" dirty="0" smtClean="0"/>
              <a:t>изменение мнения собственника о назначении помещения (желание открыть магазин вместо кофейни)</a:t>
            </a: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ОРГАНИЗАЦИОННАЯ СТРУКТУРА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4255" y="660608"/>
            <a:ext cx="315617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30727" name="AutoShape 7" descr="https://art-bogema.ru/wp-content/uploads/2020/01/exo4W7l04UU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5575" y="2018321"/>
            <a:ext cx="1516745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Продавец-кассир</a:t>
            </a:r>
            <a:r>
              <a:rPr lang="ru-RU" sz="1600" dirty="0" smtClean="0"/>
              <a:t>  </a:t>
            </a:r>
          </a:p>
          <a:p>
            <a:pPr algn="ctr"/>
            <a:r>
              <a:rPr lang="ru-RU" sz="1200" dirty="0" smtClean="0"/>
              <a:t>1 человек в смене  </a:t>
            </a:r>
          </a:p>
          <a:p>
            <a:pPr algn="ctr"/>
            <a:r>
              <a:rPr lang="ru-RU" sz="1200" dirty="0" smtClean="0"/>
              <a:t>Обслуживание клиентов и работа с кассой, выкладка товара на витрину, порядок в зале</a:t>
            </a:r>
          </a:p>
          <a:p>
            <a:pPr algn="ctr"/>
            <a:r>
              <a:rPr lang="ru-RU" sz="1200" dirty="0" smtClean="0"/>
              <a:t> График: 2/2, дневные и ночные смены по 12 часов с 9 до 21 и с 21 до 9 </a:t>
            </a:r>
          </a:p>
          <a:p>
            <a:pPr algn="ctr"/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22970" y="2019273"/>
            <a:ext cx="160224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/>
              <a:t>Бариста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200" dirty="0" smtClean="0"/>
              <a:t>1 человек в смене   </a:t>
            </a:r>
          </a:p>
          <a:p>
            <a:pPr algn="ctr"/>
            <a:r>
              <a:rPr lang="ru-RU" sz="1200" dirty="0" smtClean="0"/>
              <a:t>Приготовление кофе и других напитков. </a:t>
            </a:r>
          </a:p>
          <a:p>
            <a:pPr algn="ctr"/>
            <a:r>
              <a:rPr lang="ru-RU" sz="1200" dirty="0" smtClean="0"/>
              <a:t>График: 2/2, дневные и ночные смены по 12 часов с 9 до 21 и с 21 до 9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15500" y="2033311"/>
            <a:ext cx="206262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Пекарь</a:t>
            </a:r>
            <a:r>
              <a:rPr lang="ru-RU" sz="1600" dirty="0" smtClean="0"/>
              <a:t>  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200" dirty="0" smtClean="0"/>
              <a:t>1 человек в смене  </a:t>
            </a:r>
          </a:p>
          <a:p>
            <a:pPr algn="ctr"/>
            <a:r>
              <a:rPr lang="ru-RU" sz="1200" dirty="0" smtClean="0"/>
              <a:t>Производство продукции, поддержание чистоты в цеху, своевременное списание испорченных продуктов, закупка и прием товара.</a:t>
            </a:r>
          </a:p>
          <a:p>
            <a:pPr algn="ctr"/>
            <a:r>
              <a:rPr lang="ru-RU" sz="1200" dirty="0" smtClean="0"/>
              <a:t>График: 2/2, дневные и ночные смены по 12 часов с 8 до 20 и с 20 до 8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05601" y="4440757"/>
            <a:ext cx="2916302" cy="1261884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Уборщица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200" dirty="0" smtClean="0"/>
              <a:t>1 человек в смене </a:t>
            </a:r>
          </a:p>
          <a:p>
            <a:pPr algn="ctr"/>
            <a:r>
              <a:rPr lang="ru-RU" sz="1200" dirty="0" smtClean="0"/>
              <a:t>Поддержание порядка в торговом зале и подсобных помещениях.</a:t>
            </a:r>
          </a:p>
          <a:p>
            <a:pPr algn="ctr"/>
            <a:r>
              <a:rPr lang="ru-RU" sz="1200" dirty="0" smtClean="0"/>
              <a:t> График: 2/2, дневные /ночные смены по 12 часов с 8 до 20 и  с 20 до 8</a:t>
            </a:r>
            <a:endParaRPr lang="ru-RU" sz="1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567028" y="1861812"/>
            <a:ext cx="0" cy="2578945"/>
          </a:xfrm>
          <a:prstGeom prst="straightConnector1">
            <a:avLst/>
          </a:prstGeom>
          <a:ln w="12700">
            <a:solidFill>
              <a:srgbClr val="FF99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0375" y="1595558"/>
            <a:ext cx="0" cy="265001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193141" y="1893674"/>
            <a:ext cx="0" cy="309254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538361" y="1893674"/>
            <a:ext cx="0" cy="309254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672320" y="160338"/>
            <a:ext cx="7159622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Приглашение бизнес-консультантов для проведения тренингов персонала </a:t>
            </a:r>
            <a:endParaRPr lang="ru-RU" sz="1200" dirty="0"/>
          </a:p>
        </p:txBody>
      </p:sp>
      <p:pic>
        <p:nvPicPr>
          <p:cNvPr id="43010" name="Picture 2" descr="https://media.gettyimages.com/vectors/chef-has-drawing-vector-id1195548233?s=612x612"/>
          <p:cNvPicPr>
            <a:picLocks noChangeAspect="1" noChangeArrowheads="1"/>
          </p:cNvPicPr>
          <p:nvPr/>
        </p:nvPicPr>
        <p:blipFill>
          <a:blip r:embed="rId3"/>
          <a:srcRect r="41899"/>
          <a:stretch>
            <a:fillRect/>
          </a:stretch>
        </p:blipFill>
        <p:spPr bwMode="auto">
          <a:xfrm>
            <a:off x="6125027" y="699978"/>
            <a:ext cx="3018973" cy="457631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619882" y="4634422"/>
            <a:ext cx="123062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Бухгалтер </a:t>
            </a:r>
          </a:p>
          <a:p>
            <a:pPr algn="ctr"/>
            <a:r>
              <a:rPr lang="ru-RU" sz="1200" dirty="0" err="1" smtClean="0"/>
              <a:t>Аутсорсинг</a:t>
            </a:r>
            <a:r>
              <a:rPr lang="ru-RU" sz="1200" dirty="0" smtClean="0"/>
              <a:t>  </a:t>
            </a:r>
          </a:p>
          <a:p>
            <a:pPr algn="ctr"/>
            <a:r>
              <a:rPr lang="ru-RU" sz="1200" dirty="0" smtClean="0"/>
              <a:t>(сотрудник из фин.отдела отеля)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5575" y="660608"/>
            <a:ext cx="632017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Управляющий</a:t>
            </a:r>
            <a:r>
              <a:rPr lang="ru-RU" sz="1600" dirty="0" smtClean="0"/>
              <a:t>  </a:t>
            </a:r>
          </a:p>
          <a:p>
            <a:pPr algn="ctr"/>
            <a:r>
              <a:rPr lang="ru-RU" sz="1400" dirty="0" smtClean="0"/>
              <a:t>Организация процесса производства и продажи, взаимодействие с контролирующими органами, документооборот, совмещение обязанностей с менеджером по продажам/</a:t>
            </a:r>
            <a:r>
              <a:rPr lang="ru-RU" sz="1400" dirty="0" err="1" smtClean="0"/>
              <a:t>маркетологом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 График: 5-дневка с 9 до 18 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020097" y="1860559"/>
            <a:ext cx="0" cy="2773863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499962" y="1879797"/>
            <a:ext cx="0" cy="337007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miro.medium.com/max/1400/1*wwevqarxejrpaV7Ot5oR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524" y="140858"/>
            <a:ext cx="4174447" cy="26090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КАЛЕНДАРНЫЙ ПЛАН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30727" name="AutoShape 7" descr="https://art-bogema.ru/wp-content/uploads/2020/01/exo4W7l04UU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42971" y="468000"/>
            <a:ext cx="4333856" cy="2062103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Контроль за каждым этапом будет осуществлять собственник отеля, которому принадлежит помещение, где открывается пекарня, и управляющий отелем.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Управляющего пекарни планируется принять в штат с первого месяца, в его задачи будет входить оперативный контроль работ.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347" y="2749887"/>
            <a:ext cx="8451396" cy="299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ПРОИЗВОДСТВО И РЕАЛИЗАЦИЯ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30727" name="AutoShape 7" descr="https://art-bogema.ru/wp-content/uploads/2020/01/exo4W7l04UU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5575" y="899886"/>
            <a:ext cx="389186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Для производства и реализации продукции </a:t>
            </a:r>
            <a:r>
              <a:rPr lang="ru-RU" sz="1600" dirty="0" smtClean="0"/>
              <a:t>(полуфабрикаты) планируется </a:t>
            </a:r>
            <a:r>
              <a:rPr lang="ru-RU" sz="1600" dirty="0" smtClean="0"/>
              <a:t>переоборудование помещения, находящегося в собственности владельца отеля. Арендная плата отсутствует.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74" y="2365831"/>
            <a:ext cx="3891869" cy="1323439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В помещении будет:</a:t>
            </a:r>
          </a:p>
          <a:p>
            <a:r>
              <a:rPr lang="ru-RU" sz="1600" dirty="0" smtClean="0"/>
              <a:t>склад сырья</a:t>
            </a:r>
          </a:p>
          <a:p>
            <a:r>
              <a:rPr lang="ru-RU" sz="1600" dirty="0" smtClean="0"/>
              <a:t>комната для персонала</a:t>
            </a:r>
          </a:p>
          <a:p>
            <a:r>
              <a:rPr lang="ru-RU" sz="1600" dirty="0" smtClean="0"/>
              <a:t>туалеты</a:t>
            </a:r>
          </a:p>
          <a:p>
            <a:r>
              <a:rPr lang="ru-RU" sz="1600" dirty="0" smtClean="0"/>
              <a:t>торговый зал с производством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47444" y="468000"/>
            <a:ext cx="4878842" cy="51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5575" y="3841670"/>
            <a:ext cx="389186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Примерный план меблировки: </a:t>
            </a:r>
          </a:p>
          <a:p>
            <a:r>
              <a:rPr lang="ru-RU" sz="1600" dirty="0" smtClean="0"/>
              <a:t>1 – станция официанта</a:t>
            </a:r>
          </a:p>
          <a:p>
            <a:r>
              <a:rPr lang="ru-RU" sz="1600" dirty="0" smtClean="0"/>
              <a:t>2, </a:t>
            </a:r>
            <a:r>
              <a:rPr lang="ru-RU" sz="1600" dirty="0" smtClean="0"/>
              <a:t>7, 8 </a:t>
            </a:r>
            <a:r>
              <a:rPr lang="ru-RU" sz="1600" dirty="0" smtClean="0"/>
              <a:t>- витрины</a:t>
            </a:r>
          </a:p>
          <a:p>
            <a:r>
              <a:rPr lang="ru-RU" sz="1600" dirty="0" smtClean="0"/>
              <a:t>3, 4 – круглые и квадратные столы</a:t>
            </a:r>
          </a:p>
          <a:p>
            <a:r>
              <a:rPr lang="ru-RU" sz="1600" dirty="0" smtClean="0"/>
              <a:t>5, 6 – стулья и диваны</a:t>
            </a:r>
          </a:p>
          <a:p>
            <a:r>
              <a:rPr lang="ru-RU" sz="1600" dirty="0" smtClean="0"/>
              <a:t>9 – вешалка</a:t>
            </a:r>
          </a:p>
          <a:p>
            <a:r>
              <a:rPr lang="ru-RU" sz="1600" dirty="0" smtClean="0"/>
              <a:t>10 – зонирование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525486" y="1596572"/>
            <a:ext cx="2699657" cy="1146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525486" y="1596572"/>
            <a:ext cx="4354285" cy="1400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525486" y="2365832"/>
            <a:ext cx="5471885" cy="856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969756" y="3512454"/>
            <a:ext cx="224245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ФИНАНСОВЫЙ ПЛАН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5575" y="2432733"/>
            <a:ext cx="55122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Среднемесячная выручка</a:t>
            </a:r>
          </a:p>
          <a:p>
            <a:pPr algn="ctr"/>
            <a:r>
              <a:rPr lang="ru-RU" sz="1600" dirty="0" smtClean="0"/>
              <a:t>средний чек 300 </a:t>
            </a:r>
            <a:r>
              <a:rPr lang="ru-RU" sz="1600" dirty="0" err="1" smtClean="0"/>
              <a:t>руб</a:t>
            </a:r>
            <a:r>
              <a:rPr lang="ru-RU" sz="1600" dirty="0" smtClean="0"/>
              <a:t> * проходимость 155 человек в день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653143"/>
            <a:ext cx="5512254" cy="83099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Капитальные вложения для запуска</a:t>
            </a:r>
          </a:p>
          <a:p>
            <a:pPr algn="ctr"/>
            <a:r>
              <a:rPr lang="ru-RU" sz="1600" dirty="0" smtClean="0"/>
              <a:t>ремонт, закупка мебели/оборудования/сырья, разработка меню, тренинги, документы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1603989"/>
            <a:ext cx="5512254" cy="58477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Среднемесячная расходная часть </a:t>
            </a:r>
          </a:p>
          <a:p>
            <a:pPr algn="ctr"/>
            <a:r>
              <a:rPr lang="ru-RU" sz="1600" dirty="0" smtClean="0"/>
              <a:t>сырье, КУ, ФОТ, реклама, налоги, прочие расходы </a:t>
            </a:r>
          </a:p>
        </p:txBody>
      </p:sp>
      <p:sp>
        <p:nvSpPr>
          <p:cNvPr id="37890" name="AutoShape 2" descr="https://biznesprost.com/wp-content/uploads/2018/12/zatraty-na-mini-pekarnj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67829" y="2414719"/>
            <a:ext cx="30842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1 395 000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67829" y="1600252"/>
            <a:ext cx="30842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1 000 000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67829" y="725713"/>
            <a:ext cx="30842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9933"/>
                </a:solidFill>
              </a:rPr>
              <a:t>2 000 000</a:t>
            </a:r>
            <a:endParaRPr lang="ru-RU" sz="3600" dirty="0">
              <a:solidFill>
                <a:srgbClr val="FF993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1061" y="4798879"/>
            <a:ext cx="8867546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Финансирование будет осуществляться за счет собственных средств инициатора проекта. Ресурсы: помещение в собственности (нет аренды). Работа с полуфабрикатами дает возможность минимизировать персонал и поставить минимум недорогого оборудования (печь, холодильник, шкаф </a:t>
            </a:r>
            <a:r>
              <a:rPr lang="ru-RU" sz="1400" dirty="0" err="1" smtClean="0"/>
              <a:t>расстойный</a:t>
            </a:r>
            <a:r>
              <a:rPr lang="ru-RU" sz="1400" dirty="0" smtClean="0"/>
              <a:t>, витрины). Юридически самостоятельное предприятие,  форма организации — ИП, система налогообложения — УСН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5575" y="3943685"/>
            <a:ext cx="551225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Срок окупаемости: </a:t>
            </a:r>
          </a:p>
          <a:p>
            <a:pPr algn="ctr"/>
            <a:r>
              <a:rPr lang="ru-RU" sz="1600" dirty="0" smtClean="0"/>
              <a:t>инвестиции 2 000 000 / прибыль 395 000 в месяц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67829" y="3865508"/>
            <a:ext cx="30842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5 месяцев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5575" y="3182635"/>
            <a:ext cx="551225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Среднемесячная</a:t>
            </a:r>
          </a:p>
          <a:p>
            <a:pPr algn="ctr"/>
            <a:r>
              <a:rPr lang="ru-RU" sz="1600" b="1" dirty="0" smtClean="0"/>
              <a:t> чистая прибыль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67829" y="3162648"/>
            <a:ext cx="30842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31B00"/>
                </a:solidFill>
              </a:rPr>
              <a:t>395 000</a:t>
            </a:r>
            <a:endParaRPr lang="ru-RU" sz="3600" dirty="0">
              <a:solidFill>
                <a:srgbClr val="D31B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37890" name="AutoShape 2" descr="https://biznesprost.com/wp-content/uploads/2018/12/zatraty-na-mini-pekarnj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421164" y="468000"/>
            <a:ext cx="37909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97315" y="5979886"/>
            <a:ext cx="52178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31B00"/>
                </a:solidFill>
              </a:rPr>
              <a:t>СПАСИБО ЗА ВНИМАНИЕ</a:t>
            </a:r>
            <a:endParaRPr lang="ru-RU" sz="3600" dirty="0">
              <a:solidFill>
                <a:srgbClr val="D31B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37799"/>
            <a:ext cx="9143999" cy="16312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открытие кофейни-пекарни </a:t>
            </a:r>
          </a:p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имеющемся помещении в 4* отеле в центре Санкт-Петербурга,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как части гостиничного предприятия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для обслуживания гостей отеля и посетителей с улицы</a:t>
            </a:r>
          </a:p>
          <a:p>
            <a:pPr algn="ctr"/>
            <a:endParaRPr lang="ru-RU" sz="8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28676" name="AutoShape 4" descr="https://image.shutterstock.com/image-vector/series-street-cafe-sketches-260nw-835088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4821" y="723612"/>
            <a:ext cx="251067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Тип заведения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smtClean="0"/>
              <a:t>кофейня-пекарня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4819" y="4180112"/>
            <a:ext cx="251067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Потребители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smtClean="0"/>
              <a:t>постояльцы отеля </a:t>
            </a:r>
          </a:p>
          <a:p>
            <a:pPr algn="ctr"/>
            <a:r>
              <a:rPr lang="ru-RU" sz="1600" dirty="0" smtClean="0"/>
              <a:t>посетители «с улицы»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4820" y="1471035"/>
            <a:ext cx="2510674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География проекта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smtClean="0"/>
              <a:t>г.Санкт-Петербург, </a:t>
            </a:r>
          </a:p>
          <a:p>
            <a:pPr algn="ctr"/>
            <a:r>
              <a:rPr lang="ru-RU" sz="1600" dirty="0" smtClean="0"/>
              <a:t>центральный район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820" y="2452916"/>
            <a:ext cx="2510675" cy="156966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Помещение: </a:t>
            </a:r>
          </a:p>
          <a:p>
            <a:pPr algn="ctr"/>
            <a:r>
              <a:rPr lang="ru-RU" sz="1600" dirty="0" smtClean="0"/>
              <a:t>собственное</a:t>
            </a:r>
          </a:p>
          <a:p>
            <a:pPr algn="ctr"/>
            <a:r>
              <a:rPr lang="ru-RU" sz="1600" dirty="0" smtClean="0"/>
              <a:t>около 80 кв.м., </a:t>
            </a:r>
          </a:p>
          <a:p>
            <a:pPr algn="ctr"/>
            <a:r>
              <a:rPr lang="ru-RU" sz="1600" dirty="0" smtClean="0"/>
              <a:t>1 этаж здания </a:t>
            </a:r>
          </a:p>
          <a:p>
            <a:pPr algn="ctr"/>
            <a:r>
              <a:rPr lang="ru-RU" sz="1600" dirty="0" smtClean="0"/>
              <a:t>4* бутик-отеля, </a:t>
            </a:r>
          </a:p>
          <a:p>
            <a:pPr algn="ctr"/>
            <a:r>
              <a:rPr lang="ru-RU" sz="1600" dirty="0" smtClean="0"/>
              <a:t>отдельный вход с улицы </a:t>
            </a:r>
          </a:p>
        </p:txBody>
      </p:sp>
      <p:pic>
        <p:nvPicPr>
          <p:cNvPr id="28680" name="Picture 8" descr="https://as2.ftcdn.net/v2/jpg/03/88/94/61/1000_F_388946139_KH2dZSBNKfB5yBv42zML5Om3pq5kKGMU.jpg"/>
          <p:cNvPicPr>
            <a:picLocks noChangeAspect="1" noChangeArrowheads="1"/>
          </p:cNvPicPr>
          <p:nvPr/>
        </p:nvPicPr>
        <p:blipFill>
          <a:blip r:embed="rId3"/>
          <a:srcRect l="4000"/>
          <a:stretch>
            <a:fillRect/>
          </a:stretch>
        </p:blipFill>
        <p:spPr bwMode="auto">
          <a:xfrm>
            <a:off x="3173514" y="37691"/>
            <a:ext cx="4925795" cy="513103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16200000">
            <a:off x="6033579" y="2098303"/>
            <a:ext cx="521227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БИЗНЕС-ИДЕЯ  </a:t>
            </a:r>
          </a:p>
          <a:p>
            <a:pPr algn="ctr"/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212270"/>
            <a:ext cx="9143999" cy="164660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ЗАЧЕМ ОТЕЛЮ КОФЕЙНЯ-ПЕКАРНЯ?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 соответствии с «Положением о классификации гостиниц", утвержденного постановлением Правительства Российской Федерации от 18 ноября 2020 г. № 1860 (с изменениями в соответствии с постановлением Правительства РФ от 07 апреля 2022 г. № 616)</a:t>
            </a:r>
            <a:endParaRPr lang="ru-RU" sz="1200" b="1" dirty="0" smtClean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dirty="0" smtClean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наличие кафе/ресторана в 4* отеле обязательно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28676" name="AutoShape 4" descr="https://image.shutterstock.com/image-vector/series-street-cafe-sketches-260nw-835088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s://flomaster.club/uploads/posts/2021-12/1639709771_29-flomaster-club-p-sketch-gorodskoi-peizazh-markerami-krasivi-3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r="3685"/>
          <a:stretch>
            <a:fillRect/>
          </a:stretch>
        </p:blipFill>
        <p:spPr bwMode="auto">
          <a:xfrm>
            <a:off x="2978116" y="160338"/>
            <a:ext cx="5948170" cy="50219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4821" y="767154"/>
            <a:ext cx="251067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Тип заведения</a:t>
            </a:r>
            <a:r>
              <a:rPr lang="ru-RU" sz="1600" dirty="0" smtClean="0"/>
              <a:t>:</a:t>
            </a:r>
          </a:p>
          <a:p>
            <a:pPr algn="ctr"/>
            <a:r>
              <a:rPr lang="ru-RU" sz="1600" dirty="0" smtClean="0"/>
              <a:t>4* бутик-отель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4821" y="3609851"/>
            <a:ext cx="25106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Среднегодовая загрузка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smtClean="0"/>
              <a:t>83%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4820" y="1543605"/>
            <a:ext cx="251067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География проекта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smtClean="0"/>
              <a:t>г.Санкт-Петербург, </a:t>
            </a:r>
          </a:p>
          <a:p>
            <a:pPr algn="ctr"/>
            <a:r>
              <a:rPr lang="ru-RU" sz="1600" dirty="0" smtClean="0"/>
              <a:t>центральный район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819" y="2583542"/>
            <a:ext cx="2510675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Помещение: </a:t>
            </a:r>
          </a:p>
          <a:p>
            <a:pPr algn="ctr"/>
            <a:r>
              <a:rPr lang="ru-RU" sz="1600" dirty="0" smtClean="0"/>
              <a:t>Отдельное здание</a:t>
            </a:r>
          </a:p>
          <a:p>
            <a:pPr algn="ctr"/>
            <a:r>
              <a:rPr lang="ru-RU" sz="1600" dirty="0" smtClean="0"/>
              <a:t>50 номеров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4822" y="4368794"/>
            <a:ext cx="251067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Среднее кол-во гостей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smtClean="0"/>
              <a:t>1038 чел / месяц</a:t>
            </a: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apik.pro/uploads/posts/2021-09/1630766503_27-papik-pro-p-risunki-yeda-markerami-27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3830" r="12424"/>
          <a:stretch>
            <a:fillRect/>
          </a:stretch>
        </p:blipFill>
        <p:spPr bwMode="auto">
          <a:xfrm>
            <a:off x="265516" y="468000"/>
            <a:ext cx="3915279" cy="53743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ЦЕЛИ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9371" y="175612"/>
            <a:ext cx="64878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Открытие заведения общественного питания на территории гостиницы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0111" y="3947886"/>
            <a:ext cx="4397147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для соответствия отеля уровню 4*, </a:t>
            </a:r>
          </a:p>
          <a:p>
            <a:pPr algn="ctr"/>
            <a:r>
              <a:rPr lang="ru-RU" sz="1600" dirty="0" smtClean="0"/>
              <a:t>расширения предоставляемых гостиницей услуг и добавления «элемента» в уникальное торговое предложение данного отеля</a:t>
            </a:r>
          </a:p>
          <a:p>
            <a:pPr algn="ctr"/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111" y="1071692"/>
            <a:ext cx="439714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ctr"/>
            <a:r>
              <a:rPr lang="ru-RU" sz="1600" dirty="0" smtClean="0"/>
              <a:t>для получения прибыли</a:t>
            </a:r>
          </a:p>
          <a:p>
            <a:endParaRPr lang="ru-RU" sz="1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111" y="2235200"/>
            <a:ext cx="439714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для удовлетворения потребностей соответствующего сегмента рынка в виде предоставления услуг питания</a:t>
            </a:r>
          </a:p>
          <a:p>
            <a:pPr algn="ctr"/>
            <a:r>
              <a:rPr lang="ru-RU" sz="16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РЫНОК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401" y="4397831"/>
            <a:ext cx="8403770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Прогноз</a:t>
            </a:r>
          </a:p>
          <a:p>
            <a:pPr algn="just"/>
            <a:r>
              <a:rPr lang="ru-RU" sz="1600" dirty="0" smtClean="0"/>
              <a:t>Бизнес пекарен демонстрирует устойчивый рост, количество небольших производств хлебобулочных изделий увеличивается с каждым годом, предел емкости рынка будет достигнут по прогнозам экспертов не ранее 2027 г. Устойчивый тренд снижения потребления промышленного хлеба в пользу ремесленного.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401" y="696686"/>
            <a:ext cx="8403770" cy="132343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Устойчивость</a:t>
            </a:r>
          </a:p>
          <a:p>
            <a:pPr algn="just"/>
            <a:r>
              <a:rPr lang="ru-RU" sz="1600" dirty="0" smtClean="0"/>
              <a:t>По данным исследовательской компании </a:t>
            </a:r>
            <a:r>
              <a:rPr lang="ru-RU" sz="1600" dirty="0" err="1" smtClean="0"/>
              <a:t>Romir</a:t>
            </a:r>
            <a:r>
              <a:rPr lang="ru-RU" sz="1600" dirty="0" smtClean="0"/>
              <a:t>, последнее от чего готовы отказаться потребители в кризисной ситуации — это продукты питания. Хлеб — это базовая потребность. А кондитерские изделия являются важным </a:t>
            </a:r>
            <a:r>
              <a:rPr lang="ru-RU" sz="1600" dirty="0" err="1" smtClean="0"/>
              <a:t>антистрессом</a:t>
            </a:r>
            <a:r>
              <a:rPr lang="ru-RU" sz="1600" dirty="0" smtClean="0"/>
              <a:t>, поэтому рынки хлебобулочных и кондитерских изделий очень устойчивы.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401" y="2191658"/>
            <a:ext cx="840377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Насыщенность рынка</a:t>
            </a:r>
          </a:p>
          <a:p>
            <a:pPr algn="just"/>
            <a:r>
              <a:rPr lang="ru-RU" sz="1600" dirty="0" smtClean="0"/>
              <a:t>Массово мини-пекарни начали появляться в России с 2005 года. Количество мини-пекарен стремительно растет. По данным сервиса 2ГИС по количеству точек в Санкт-Петербурге лидируют Булочные Ф. </a:t>
            </a:r>
            <a:r>
              <a:rPr lang="ru-RU" sz="1600" dirty="0" err="1" smtClean="0"/>
              <a:t>Вольчека</a:t>
            </a:r>
            <a:r>
              <a:rPr lang="ru-RU" sz="1600" dirty="0" smtClean="0"/>
              <a:t> (119), сеть «Цех 85» (107), сеть «Лавка Пекаря» (71), сеть «Люди Любят» (45), сеть «Буше» (42) и принадлежащая тем же владельцам сеть «Теплого хлеба и под одеяло» (18), «</a:t>
            </a:r>
            <a:r>
              <a:rPr lang="ru-RU" sz="1600" dirty="0" err="1" smtClean="0"/>
              <a:t>Пироговый</a:t>
            </a:r>
            <a:r>
              <a:rPr lang="ru-RU" sz="1600" dirty="0" smtClean="0"/>
              <a:t> Дворик» (25), «Британские Пекарни» (24) и множество более мелких. По оценкам компании </a:t>
            </a:r>
            <a:r>
              <a:rPr lang="ru-RU" sz="1600" dirty="0" err="1" smtClean="0"/>
              <a:t>Gastronorma</a:t>
            </a:r>
            <a:r>
              <a:rPr lang="ru-RU" sz="1600" dirty="0" smtClean="0"/>
              <a:t> в Петербурге насчитывается не менее 1,2 тыс. пекарен, включая одиночные. </a:t>
            </a: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КОНКУРЕНТЫ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454" y="4267200"/>
            <a:ext cx="402811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/>
              <a:t>Заведения с другим ассортиментом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dirty="0" smtClean="0"/>
              <a:t>но с той же локацией, ЦА и средним чеком </a:t>
            </a:r>
          </a:p>
          <a:p>
            <a:pPr algn="ctr"/>
            <a:r>
              <a:rPr lang="ru-RU" sz="1600" dirty="0" smtClean="0"/>
              <a:t>(блинные, </a:t>
            </a:r>
            <a:r>
              <a:rPr lang="ru-RU" sz="1600" dirty="0" err="1" smtClean="0"/>
              <a:t>fast</a:t>
            </a:r>
            <a:r>
              <a:rPr lang="ru-RU" sz="1600" dirty="0" smtClean="0"/>
              <a:t> </a:t>
            </a:r>
            <a:r>
              <a:rPr lang="ru-RU" sz="1600" dirty="0" err="1" smtClean="0"/>
              <a:t>food</a:t>
            </a:r>
            <a:r>
              <a:rPr lang="ru-RU" sz="1600" dirty="0" smtClean="0"/>
              <a:t>, пиццерии, кондитерские)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6454" y="1625600"/>
            <a:ext cx="4028117" cy="83099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Пекарни</a:t>
            </a:r>
          </a:p>
          <a:p>
            <a:pPr algn="ctr"/>
            <a:r>
              <a:rPr lang="ru-RU" sz="1600" dirty="0" smtClean="0"/>
              <a:t>(Британские пекарни, булочные </a:t>
            </a:r>
            <a:r>
              <a:rPr lang="ru-RU" sz="1600" dirty="0" err="1" smtClean="0"/>
              <a:t>Вольчека</a:t>
            </a:r>
            <a:r>
              <a:rPr lang="ru-RU" sz="1600" dirty="0" smtClean="0"/>
              <a:t>, цех85,</a:t>
            </a:r>
            <a:r>
              <a:rPr lang="en-US" sz="1600" dirty="0" smtClean="0"/>
              <a:t> </a:t>
            </a:r>
            <a:r>
              <a:rPr lang="ru-RU" sz="1600" dirty="0" smtClean="0"/>
              <a:t>Люди любят, Хлебник)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939" y="2830287"/>
            <a:ext cx="4028117" cy="107721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Кофейни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(Буше, Шоколадница, Скуратов, </a:t>
            </a:r>
            <a:r>
              <a:rPr lang="en-US" sz="1600" dirty="0" err="1" smtClean="0"/>
              <a:t>Coffeeshop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</a:p>
        </p:txBody>
      </p:sp>
      <p:pic>
        <p:nvPicPr>
          <p:cNvPr id="36866" name="Picture 2" descr="https://flomaster.club/uploads/posts/2021-12/1639508926_3-flomaster-club-p-srisovki-dlya-sketchbuka-karandashom-yeda-3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23899" t="18553" r="33457" b="17113"/>
          <a:stretch>
            <a:fillRect/>
          </a:stretch>
        </p:blipFill>
        <p:spPr bwMode="auto">
          <a:xfrm>
            <a:off x="4644570" y="314788"/>
            <a:ext cx="3585031" cy="54083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6454" y="714736"/>
            <a:ext cx="407165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Заведения общественного питания, </a:t>
            </a:r>
          </a:p>
          <a:p>
            <a:pPr algn="ctr"/>
            <a:r>
              <a:rPr lang="ru-RU" sz="1600" dirty="0" smtClean="0"/>
              <a:t>расположенные на близлежащих улицах :</a:t>
            </a: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АССОРТИМЕНТНАЯ И ЦЕНОВАЯ ПОЛИТИКА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2285" y="762205"/>
            <a:ext cx="377371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хлебобулочные и кондитерские изделия </a:t>
            </a:r>
          </a:p>
          <a:p>
            <a:pPr algn="ctr"/>
            <a:r>
              <a:rPr lang="ru-RU" sz="1600" dirty="0" smtClean="0"/>
              <a:t>небольшими партиями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" y="4591327"/>
            <a:ext cx="914399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/>
              <a:t>микс</a:t>
            </a:r>
            <a:r>
              <a:rPr lang="ru-RU" sz="1600" b="1" dirty="0" smtClean="0"/>
              <a:t> из базовых общеизвестных позиции </a:t>
            </a:r>
            <a:r>
              <a:rPr lang="ru-RU" sz="1600" dirty="0" smtClean="0"/>
              <a:t>(</a:t>
            </a:r>
            <a:r>
              <a:rPr lang="ru-RU" sz="1600" dirty="0" err="1" smtClean="0"/>
              <a:t>капучино</a:t>
            </a:r>
            <a:r>
              <a:rPr lang="ru-RU" sz="1600" dirty="0" smtClean="0"/>
              <a:t>, </a:t>
            </a:r>
            <a:r>
              <a:rPr lang="ru-RU" sz="1600" dirty="0" err="1" smtClean="0"/>
              <a:t>круассан</a:t>
            </a:r>
            <a:r>
              <a:rPr lang="ru-RU" sz="1600" dirty="0" smtClean="0"/>
              <a:t>)  </a:t>
            </a:r>
          </a:p>
          <a:p>
            <a:pPr algn="ctr"/>
            <a:r>
              <a:rPr lang="ru-RU" sz="1600" b="1" dirty="0" smtClean="0"/>
              <a:t>с изделиями ручной работы и авторскими напитками </a:t>
            </a:r>
          </a:p>
          <a:p>
            <a:pPr algn="ctr"/>
            <a:r>
              <a:rPr lang="ru-RU" sz="1600" dirty="0" smtClean="0"/>
              <a:t>(кофе с восточными специями и свежими фруктами, </a:t>
            </a:r>
          </a:p>
          <a:p>
            <a:pPr algn="ctr"/>
            <a:r>
              <a:rPr lang="ru-RU" sz="1600" dirty="0" smtClean="0"/>
              <a:t>нетрадиционная выпечка с добавлением овощей и </a:t>
            </a:r>
            <a:r>
              <a:rPr lang="ru-RU" sz="1600" dirty="0" err="1" smtClean="0"/>
              <a:t>креативные</a:t>
            </a:r>
            <a:r>
              <a:rPr lang="ru-RU" sz="1600" dirty="0" smtClean="0"/>
              <a:t> пирожные)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0952" y="762205"/>
            <a:ext cx="31561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напитки </a:t>
            </a:r>
          </a:p>
          <a:p>
            <a:pPr algn="ctr"/>
            <a:r>
              <a:rPr lang="ru-RU" sz="1600" dirty="0" smtClean="0"/>
              <a:t>(кофе, чай, </a:t>
            </a:r>
            <a:r>
              <a:rPr lang="ru-RU" sz="1600" dirty="0" err="1" smtClean="0"/>
              <a:t>свежевыжатый</a:t>
            </a:r>
            <a:r>
              <a:rPr lang="ru-RU" sz="1600" dirty="0" smtClean="0"/>
              <a:t> сок)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5600" y="160338"/>
            <a:ext cx="726508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  <a:ea typeface="Verdana" pitchFamily="34" charset="0"/>
                <a:cs typeface="Verdana" pitchFamily="34" charset="0"/>
              </a:rPr>
              <a:t>Ценовой сегмент – выше среднего, но не </a:t>
            </a:r>
            <a:r>
              <a:rPr lang="ru-RU" sz="1600" dirty="0" err="1" smtClean="0">
                <a:latin typeface="+mj-lt"/>
                <a:ea typeface="Verdana" pitchFamily="34" charset="0"/>
                <a:cs typeface="Verdana" pitchFamily="34" charset="0"/>
              </a:rPr>
              <a:t>премиум</a:t>
            </a:r>
            <a:endParaRPr lang="ru-RU" sz="16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24" name="Picture 4" descr="https://onwomen.ru/wp-content/uploads/2018/02/kruassan-akvarelyu-600x45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5953" t="20140" r="6851" b="7612"/>
          <a:stretch>
            <a:fillRect/>
          </a:stretch>
        </p:blipFill>
        <p:spPr bwMode="auto">
          <a:xfrm>
            <a:off x="4862285" y="1799771"/>
            <a:ext cx="4064000" cy="2525486"/>
          </a:xfrm>
          <a:prstGeom prst="rect">
            <a:avLst/>
          </a:prstGeom>
          <a:noFill/>
        </p:spPr>
      </p:pic>
      <p:sp>
        <p:nvSpPr>
          <p:cNvPr id="30727" name="AutoShape 7" descr="https://art-bogema.ru/wp-content/uploads/2020/01/exo4W7l04UU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t="6663" r="13976" b="8896"/>
          <a:stretch>
            <a:fillRect/>
          </a:stretch>
        </p:blipFill>
        <p:spPr bwMode="auto">
          <a:xfrm rot="450538">
            <a:off x="624518" y="1595686"/>
            <a:ext cx="2968465" cy="27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rot="16200000">
            <a:off x="7652680" y="4604334"/>
            <a:ext cx="1891231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Средний чек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smtClean="0"/>
              <a:t>300 </a:t>
            </a:r>
            <a:r>
              <a:rPr lang="ru-RU" sz="1600" dirty="0" err="1" smtClean="0"/>
              <a:t>руб</a:t>
            </a: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ЦЕЛЕВАЯ АУДИТОРИЯ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2285" y="567493"/>
            <a:ext cx="377371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посетители «с улицы»</a:t>
            </a:r>
          </a:p>
          <a:p>
            <a:pPr algn="ctr"/>
            <a:endParaRPr lang="ru-RU" sz="1600" dirty="0" smtClean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85196" y="644463"/>
            <a:ext cx="31561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гости 4* отеля</a:t>
            </a:r>
          </a:p>
          <a:p>
            <a:pPr algn="ctr"/>
            <a:endParaRPr lang="ru-RU" sz="1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698171" y="191001"/>
            <a:ext cx="709022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ea typeface="Verdana" pitchFamily="34" charset="0"/>
                <a:cs typeface="Verdana" pitchFamily="34" charset="0"/>
              </a:rPr>
              <a:t>Целевая аудитория проекта разделяется на 2 основных сегмента:</a:t>
            </a:r>
          </a:p>
        </p:txBody>
      </p:sp>
      <p:sp>
        <p:nvSpPr>
          <p:cNvPr id="30727" name="AutoShape 7" descr="https://art-bogema.ru/wp-content/uploads/2020/01/exo4W7l04UU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67482" y="4378381"/>
            <a:ext cx="357708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приезжие из разных городов и стран мужчины и женщины </a:t>
            </a:r>
          </a:p>
          <a:p>
            <a:pPr algn="ctr"/>
            <a:r>
              <a:rPr lang="ru-RU" sz="1600" dirty="0" smtClean="0"/>
              <a:t>в возрасте 30-65 лет со средним и выше доходом, путешествующие по одному/вдвоем без детей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14685" y="4344730"/>
            <a:ext cx="377371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прохожие; жители близлежащих домов, которым удобно покупать свежую выпечку в нашей пекарне; гости других ближайших отелей, в которых не предоставляется питание</a:t>
            </a:r>
          </a:p>
        </p:txBody>
      </p:sp>
      <p:pic>
        <p:nvPicPr>
          <p:cNvPr id="31746" name="Picture 2" descr="Арт-вечеринка Painty «Маркеры: учимся рисовать фигуру в стиле Fashion»,  11-го ию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685" y="905524"/>
            <a:ext cx="3439205" cy="3439206"/>
          </a:xfrm>
          <a:prstGeom prst="rect">
            <a:avLst/>
          </a:prstGeom>
          <a:noFill/>
        </p:spPr>
      </p:pic>
      <p:pic>
        <p:nvPicPr>
          <p:cNvPr id="31750" name="Picture 6" descr="https://papik.pro/uploads/posts/2021-09/1631221731_6-papik-pro-p-illyustratsiya-muzhchina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6763" y="936851"/>
            <a:ext cx="2753224" cy="344153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16200000">
            <a:off x="-724187" y="4392266"/>
            <a:ext cx="2315366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Проходимость в день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smtClean="0"/>
              <a:t>155 человек</a:t>
            </a: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664255" y="912078"/>
            <a:ext cx="3994679" cy="387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СБЫТОВАЯ ПОЛИТИКА</a:t>
            </a:r>
          </a:p>
          <a:p>
            <a:pPr algn="ctr"/>
            <a:r>
              <a:rPr lang="ru-RU" sz="2000" b="1" dirty="0" smtClean="0">
                <a:solidFill>
                  <a:srgbClr val="D31B00"/>
                </a:solidFill>
                <a:latin typeface="Georgia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D31B00"/>
              </a:solidFill>
              <a:latin typeface="Georgia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AE048E2-8FF2-5247-BCC6-67AB21C7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36762" cy="46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4255" y="660608"/>
            <a:ext cx="315617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30727" name="AutoShape 7" descr="https://art-bogema.ru/wp-content/uploads/2020/01/exo4W7l04UU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5876" y="4789445"/>
            <a:ext cx="434305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доставка в номера отеля</a:t>
            </a:r>
          </a:p>
          <a:p>
            <a:pPr algn="ctr"/>
            <a:r>
              <a:rPr lang="ru-RU" sz="1600" dirty="0" smtClean="0"/>
              <a:t>продажа «на вынос» </a:t>
            </a:r>
          </a:p>
          <a:p>
            <a:pPr algn="ctr"/>
            <a:r>
              <a:rPr lang="ru-RU" sz="1600" dirty="0" smtClean="0"/>
              <a:t>через службы доставки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68621" y="5329991"/>
            <a:ext cx="357708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онлайн-продажа</a:t>
            </a:r>
            <a:r>
              <a:rPr lang="ru-RU" sz="1600" dirty="0" smtClean="0"/>
              <a:t> (сайт, приложение)</a:t>
            </a:r>
            <a:endParaRPr lang="ru-RU" sz="1600" dirty="0"/>
          </a:p>
        </p:txBody>
      </p:sp>
      <p:pic>
        <p:nvPicPr>
          <p:cNvPr id="38924" name="Picture 12" descr="https://img.joomcdn.net/df3c781a220726d93c983b925c171249a3c084a0_original.jpeg"/>
          <p:cNvPicPr>
            <a:picLocks noChangeAspect="1" noChangeArrowheads="1"/>
          </p:cNvPicPr>
          <p:nvPr/>
        </p:nvPicPr>
        <p:blipFill>
          <a:blip r:embed="rId4"/>
          <a:srcRect l="29939" t="9202" r="29498" b="10048"/>
          <a:stretch>
            <a:fillRect/>
          </a:stretch>
        </p:blipFill>
        <p:spPr bwMode="auto">
          <a:xfrm>
            <a:off x="5589188" y="912078"/>
            <a:ext cx="2059841" cy="410062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1086" y="160339"/>
            <a:ext cx="7257143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ОСНОВНОЙ СБЫТ:  собственный торговый зал при пекарне</a:t>
            </a:r>
          </a:p>
        </p:txBody>
      </p:sp>
    </p:spTree>
    <p:extLst>
      <p:ext uri="{BB962C8B-B14F-4D97-AF65-F5344CB8AC3E}">
        <p14:creationId xmlns="" xmlns:p14="http://schemas.microsoft.com/office/powerpoint/2010/main" val="2211209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1125</Words>
  <Application>Microsoft Office PowerPoint</Application>
  <PresentationFormat>Экран (4:3)</PresentationFormat>
  <Paragraphs>234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Samsung</cp:lastModifiedBy>
  <cp:revision>551</cp:revision>
  <dcterms:created xsi:type="dcterms:W3CDTF">2012-03-15T07:34:45Z</dcterms:created>
  <dcterms:modified xsi:type="dcterms:W3CDTF">2022-10-12T14:26:16Z</dcterms:modified>
</cp:coreProperties>
</file>